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939" r:id="rId2"/>
    <p:sldId id="961" r:id="rId3"/>
    <p:sldId id="1045" r:id="rId4"/>
    <p:sldId id="1046" r:id="rId5"/>
    <p:sldId id="1047" r:id="rId6"/>
    <p:sldId id="1048" r:id="rId7"/>
    <p:sldId id="1049" r:id="rId8"/>
    <p:sldId id="1050" r:id="rId9"/>
    <p:sldId id="1051" r:id="rId10"/>
    <p:sldId id="1052" r:id="rId11"/>
    <p:sldId id="1053" r:id="rId12"/>
    <p:sldId id="1054" r:id="rId13"/>
    <p:sldId id="1055" r:id="rId14"/>
    <p:sldId id="1056" r:id="rId15"/>
    <p:sldId id="1057" r:id="rId16"/>
    <p:sldId id="1058" r:id="rId17"/>
    <p:sldId id="1044" r:id="rId18"/>
    <p:sldId id="1014" r:id="rId19"/>
  </p:sldIdLst>
  <p:sldSz cx="9144000" cy="5143500" type="screen16x9"/>
  <p:notesSz cx="6858000" cy="9144000"/>
  <p:embeddedFontLst>
    <p:embeddedFont>
      <p:font typeface="Aharoni" panose="02010803020104030203" pitchFamily="2" charset="-79"/>
      <p:bold r:id="rId21"/>
    </p:embeddedFont>
    <p:embeddedFont>
      <p:font typeface="Elephant" panose="02020904090505020303" pitchFamily="18" charset="0"/>
      <p:regular r:id="rId22"/>
      <p:italic r:id="rId23"/>
    </p:embeddedFont>
    <p:embeddedFont>
      <p:font typeface="Public Sans"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Noto Sans Symbols" panose="020B0604020202020204" charset="0"/>
      <p:regular r:id="rId32"/>
      <p:bold r:id="rId33"/>
      <p:italic r:id="rId34"/>
      <p:boldItalic r:id="rId35"/>
    </p:embeddedFont>
    <p:embeddedFont>
      <p:font typeface="Rockwell" panose="02060603020205020403" pitchFamily="18"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66A"/>
    <a:srgbClr val="1B366E"/>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0" autoAdjust="0"/>
    <p:restoredTop sz="95680" autoAdjust="0"/>
  </p:normalViewPr>
  <p:slideViewPr>
    <p:cSldViewPr snapToGrid="0">
      <p:cViewPr>
        <p:scale>
          <a:sx n="100" d="100"/>
          <a:sy n="100" d="100"/>
        </p:scale>
        <p:origin x="-732" y="72"/>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263538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xmlns=""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xmlns=""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xmlns=""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xmlns=""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xmlns=""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xmlns=""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xmlns=""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xmlns=""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xmlns=""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xmlns=""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xmlns=""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xmlns=""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xmlns=""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xmlns=""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xmlns=""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xmlns=""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xmlns=""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xmlns=""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xmlns=""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xmlns=""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xmlns=""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xmlns=""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xmlns=""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xmlns=""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xmlns=""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xmlns=""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xmlns=""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xmlns=""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xmlns=""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xmlns=""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xmlns=""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xmlns=""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xmlns=""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xmlns=""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xmlns=""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xmlns=""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xmlns=""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xmlns=""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xmlns=""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xmlns=""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xmlns=""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xmlns=""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xmlns=""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xmlns=""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xmlns=""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xmlns=""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xmlns=""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xmlns=""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xmlns=""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xmlns=""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xmlns=""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xmlns=""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xmlns=""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xmlns=""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xmlns=""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xmlns=""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xmlns=""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xmlns=""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xmlns=""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xmlns=""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xmlns=""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xmlns=""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xmlns=""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xmlns=""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xmlns=""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xmlns=""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xmlns=""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xmlns=""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xmlns=""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xmlns=""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xmlns=""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xmlns=""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xmlns=""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xmlns=""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xmlns=""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xmlns=""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xmlns=""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xmlns=""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xmlns=""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xmlns=""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xmlns=""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xmlns=""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xmlns=""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xmlns=""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xmlns=""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xmlns=""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xmlns=""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xmlns=""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xmlns=""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xmlns=""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xmlns=""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xmlns=""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xmlns=""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xmlns=""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xmlns=""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xmlns=""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xmlns=""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xmlns=""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xmlns=""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xmlns=""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xmlns=""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xmlns=""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xmlns=""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xmlns=""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xmlns=""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xmlns=""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xmlns=""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xmlns=""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xmlns=""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xmlns=""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xmlns=""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xmlns=""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xmlns=""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xmlns=""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xmlns=""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xmlns=""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xmlns=""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xmlns=""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xmlns=""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xmlns=""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xmlns=""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xmlns=""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xmlns=""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xmlns=""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xmlns=""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xmlns=""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xmlns=""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xmlns=""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xmlns=""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xmlns=""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xmlns=""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xmlns=""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xmlns=""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xmlns=""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xmlns=""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xmlns=""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xmlns=""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xmlns=""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xmlns=""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xmlns=""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xmlns=""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xmlns=""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xmlns=""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xmlns=""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xmlns=""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xmlns=""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xmlns=""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xmlns=""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xmlns=""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xmlns=""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xmlns=""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xmlns=""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xmlns=""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xmlns=""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xmlns=""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xmlns=""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xmlns=""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xmlns=""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xmlns=""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xmlns=""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xmlns=""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xmlns=""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xmlns=""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xmlns=""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xmlns=""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xmlns=""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xmlns=""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xmlns=""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xmlns=""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xmlns=""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xmlns=""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xmlns=""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xmlns=""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xmlns=""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xmlns=""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xmlns=""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xmlns=""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xmlns=""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xmlns=""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xmlns=""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xmlns=""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xmlns=""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xmlns=""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xmlns=""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xmlns=""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xmlns=""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xmlns=""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xmlns=""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xmlns=""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xmlns=""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xmlns=""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xmlns=""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xmlns=""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xmlns=""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xmlns=""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xmlns=""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xmlns=""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xmlns=""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xmlns=""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xmlns=""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xmlns=""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xmlns=""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xmlns=""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xmlns=""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xmlns=""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xmlns=""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xmlns=""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xmlns=""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xmlns=""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xmlns=""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xmlns=""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xmlns=""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xmlns=""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xmlns=""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xmlns=""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xmlns=""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xmlns=""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xmlns=""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xmlns=""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xmlns=""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xmlns=""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xmlns=""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xmlns=""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xmlns=""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xmlns=""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xmlns=""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xmlns=""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xmlns=""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xmlns=""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xmlns=""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xmlns=""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xmlns=""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xmlns=""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xmlns=""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xmlns=""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xmlns=""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xmlns=""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xmlns=""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xmlns=""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xmlns=""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xmlns=""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xmlns=""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xmlns=""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xmlns=""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xmlns=""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xmlns=""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xmlns=""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xmlns=""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xmlns=""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xmlns=""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xmlns=""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xmlns=""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xmlns=""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xmlns=""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xmlns=""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xmlns=""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xmlns=""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xmlns=""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xmlns=""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xmlns=""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xmlns=""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xmlns=""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xmlns=""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xmlns=""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xmlns=""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xmlns=""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xmlns=""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xmlns=""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xmlns=""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xmlns=""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xmlns=""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xmlns=""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xmlns=""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xmlns=""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xmlns=""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xmlns=""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xmlns=""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xmlns=""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xmlns=""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xmlns=""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xmlns=""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xmlns=""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xmlns=""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xmlns=""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xmlns=""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xmlns=""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xmlns=""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xmlns=""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xmlns=""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xmlns=""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xmlns=""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xmlns=""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xmlns=""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xmlns=""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xmlns=""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xmlns=""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xmlns=""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xmlns=""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xmlns=""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xmlns=""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xmlns=""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xmlns=""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xmlns=""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xmlns=""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xmlns=""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xmlns=""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xmlns=""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xmlns=""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xmlns=""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xmlns=""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xmlns=""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xmlns=""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xmlns=""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xmlns=""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xmlns=""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xmlns=""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xmlns=""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xmlns=""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xmlns=""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xmlns=""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xmlns=""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xmlns=""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xmlns=""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xmlns=""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xmlns=""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xmlns=""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xmlns=""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xmlns=""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xmlns=""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xmlns=""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xmlns=""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xmlns=""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xmlns=""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xmlns=""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xmlns=""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xmlns=""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xmlns=""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xmlns=""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xmlns=""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xmlns=""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xmlns=""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xmlns=""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xmlns=""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xmlns=""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xmlns=""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xmlns=""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xmlns=""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xmlns=""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xmlns=""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xmlns=""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xmlns=""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xmlns=""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xmlns=""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xmlns=""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xmlns=""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xmlns=""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xmlns=""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xmlns=""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xmlns=""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xmlns=""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xmlns=""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xmlns=""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xmlns=""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xmlns=""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xmlns=""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xmlns=""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xmlns=""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xmlns=""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xmlns=""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xmlns=""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xmlns=""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xmlns=""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xmlns=""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xmlns=""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xmlns=""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xmlns=""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xmlns=""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xmlns=""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xmlns=""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xmlns=""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xmlns=""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xmlns=""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xmlns=""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xmlns=""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xmlns=""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xmlns=""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xmlns=""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xmlns=""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xmlns=""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xmlns=""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xmlns=""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xmlns=""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xmlns=""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xmlns=""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xmlns=""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xmlns=""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xmlns=""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xmlns=""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xmlns=""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xmlns=""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xmlns=""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xmlns=""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xmlns=""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xmlns=""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xmlns=""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xmlns=""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xmlns=""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xmlns=""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xmlns=""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xmlns=""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xmlns=""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xmlns=""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xmlns=""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xmlns=""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xmlns=""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xmlns=""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xmlns=""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xmlns=""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xmlns=""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xmlns=""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xmlns=""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xmlns=""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xmlns=""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xmlns=""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xmlns=""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xmlns=""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xmlns=""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xmlns=""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xmlns=""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xmlns=""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xmlns=""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xmlns=""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xmlns=""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xmlns=""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xmlns=""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xmlns=""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xmlns=""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xmlns=""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xmlns=""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xmlns=""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xmlns=""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xmlns=""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xmlns=""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xmlns=""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xmlns=""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xmlns=""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xmlns=""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xmlns=""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xmlns=""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xmlns=""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xmlns=""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xmlns=""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xmlns=""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xmlns=""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xmlns=""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xmlns=""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xmlns=""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xmlns=""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xmlns=""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xmlns=""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xmlns=""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xmlns=""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xmlns=""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xmlns=""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xmlns=""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xmlns=""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xmlns=""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xmlns=""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xmlns=""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xmlns=""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xmlns=""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xmlns=""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xmlns=""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xmlns=""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xmlns=""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xmlns=""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xmlns=""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xmlns=""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xmlns=""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xmlns=""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xmlns=""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xmlns=""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xmlns=""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xmlns=""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xmlns=""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xmlns=""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xmlns=""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xmlns=""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xmlns=""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xmlns=""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xmlns=""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xmlns=""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xmlns=""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xmlns=""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xmlns=""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xmlns=""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xmlns=""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xmlns=""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xmlns=""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xmlns=""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xmlns=""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xmlns=""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xmlns=""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xmlns=""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xmlns=""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xmlns=""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xmlns=""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xmlns=""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xmlns=""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xmlns=""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xmlns=""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xmlns=""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xmlns=""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xmlns=""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xmlns=""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xmlns=""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xmlns=""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xmlns=""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xmlns=""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xmlns=""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xmlns=""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xmlns=""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xmlns=""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xmlns=""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xmlns=""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xmlns=""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xmlns=""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xmlns=""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xmlns=""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xmlns=""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xmlns=""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xmlns=""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xmlns=""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xmlns=""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xmlns=""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xmlns=""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xmlns=""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xmlns=""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xmlns=""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xmlns=""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xmlns=""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xmlns=""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xmlns=""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xmlns=""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xmlns=""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xmlns=""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xmlns=""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xmlns=""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xmlns=""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xmlns=""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xmlns=""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xmlns=""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xmlns=""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xmlns=""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xmlns=""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xmlns=""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xmlns=""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xmlns=""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xmlns=""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xmlns=""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xmlns=""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xmlns=""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xmlns=""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xmlns=""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xmlns=""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xmlns=""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xmlns=""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xmlns=""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xmlns=""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xmlns=""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xmlns=""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xmlns=""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xmlns=""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xmlns=""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xmlns=""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xmlns=""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xmlns=""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xmlns=""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xmlns=""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xmlns=""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xmlns=""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xmlns=""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xmlns=""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xmlns=""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xmlns=""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xmlns=""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xmlns=""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xmlns=""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xmlns=""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xmlns=""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xmlns=""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xmlns=""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xmlns=""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xmlns=""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xmlns=""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xmlns=""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xmlns=""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xmlns=""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xmlns=""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xmlns=""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xmlns=""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xmlns=""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xmlns=""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xmlns=""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xmlns=""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xmlns=""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xmlns=""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xmlns=""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xmlns=""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xmlns=""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xmlns=""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xmlns=""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xmlns=""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xmlns=""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xmlns=""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xmlns=""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xmlns=""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xmlns=""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xmlns=""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xmlns=""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xmlns=""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xmlns=""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xmlns=""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xmlns=""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xmlns=""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xmlns=""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xmlns=""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xmlns=""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xmlns=""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xmlns=""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xmlns=""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xmlns=""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xmlns=""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xmlns=""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xmlns=""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xmlns=""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xmlns=""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xmlns=""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xmlns=""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xmlns=""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xmlns=""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xmlns=""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xmlns=""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xmlns=""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xmlns=""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xmlns=""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xmlns=""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xmlns=""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xmlns=""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xmlns=""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xmlns=""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xmlns=""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xmlns=""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xmlns=""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xmlns=""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xmlns=""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xmlns=""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xmlns=""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xmlns=""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xmlns=""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xmlns=""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xmlns=""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xmlns=""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xmlns=""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xmlns=""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xmlns=""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xmlns=""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xmlns=""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xmlns=""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xmlns=""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xmlns=""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xmlns=""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xmlns=""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xmlns=""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xmlns=""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xmlns=""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xmlns=""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xmlns=""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xmlns=""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xmlns=""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xmlns=""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xmlns=""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xmlns=""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xmlns=""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xmlns=""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xmlns=""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xmlns=""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xmlns=""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xmlns=""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xmlns=""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xmlns=""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xmlns=""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xmlns=""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xmlns=""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xmlns=""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xmlns=""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xmlns=""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xmlns=""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xmlns=""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xmlns=""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xmlns=""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xmlns=""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xmlns=""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xmlns=""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xmlns=""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xmlns=""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xmlns=""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xmlns=""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xmlns=""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xmlns=""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xmlns=""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xmlns=""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xmlns=""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xmlns=""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xmlns=""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xmlns=""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xmlns=""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xmlns=""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xmlns=""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xmlns=""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xmlns=""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xmlns=""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xmlns=""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xmlns=""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xmlns=""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xmlns=""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xmlns=""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xmlns=""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xmlns=""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xmlns=""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xmlns=""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xmlns=""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xmlns=""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xmlns=""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xmlns=""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xmlns=""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xmlns=""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xmlns=""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xmlns=""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xmlns=""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xmlns=""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xmlns=""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xmlns=""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xmlns=""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xmlns=""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xmlns=""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xmlns=""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xmlns=""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xmlns=""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xmlns=""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xmlns=""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xmlns=""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xmlns=""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xmlns=""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xmlns=""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xmlns=""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xmlns=""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xmlns=""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xmlns=""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xmlns=""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xmlns=""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xmlns=""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xmlns=""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xmlns=""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xmlns=""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xmlns=""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xmlns=""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xmlns=""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xmlns=""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xmlns=""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xmlns=""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xmlns=""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xmlns=""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xmlns=""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xmlns=""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xmlns=""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xmlns=""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xmlns=""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xmlns=""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xmlns=""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xmlns=""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xmlns=""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xmlns=""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xmlns=""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xmlns=""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xmlns=""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xmlns=""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xmlns=""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xmlns=""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xmlns=""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xmlns=""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xmlns=""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xmlns=""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xmlns=""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xmlns=""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xmlns=""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xmlns=""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xmlns=""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xmlns=""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xmlns=""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xmlns=""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xmlns=""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xmlns=""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xmlns=""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xmlns=""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xmlns=""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xmlns=""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xmlns=""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xmlns=""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xmlns=""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xmlns=""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xmlns=""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xmlns=""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xmlns=""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xmlns=""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xmlns=""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xmlns=""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xmlns=""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xmlns=""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xmlns=""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xmlns=""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xmlns=""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xmlns=""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xmlns=""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xmlns=""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xmlns=""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xmlns=""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xmlns=""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xmlns=""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xmlns=""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xmlns=""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xmlns=""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xmlns=""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xmlns=""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xmlns=""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xmlns=""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xmlns=""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xmlns=""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xmlns=""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xmlns=""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xmlns=""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xmlns=""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xmlns=""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xmlns=""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xmlns=""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xmlns=""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xmlns=""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xmlns=""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xmlns=""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xmlns=""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xmlns=""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xmlns=""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xmlns=""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xmlns=""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xmlns=""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xmlns=""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xmlns=""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xmlns=""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xmlns=""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xmlns=""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xmlns=""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xmlns=""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xmlns=""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xmlns=""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xmlns=""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xmlns=""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xmlns=""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xmlns=""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xmlns=""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xmlns=""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xmlns=""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xmlns=""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xmlns=""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xmlns=""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xmlns=""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xmlns=""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xmlns=""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xmlns=""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xmlns=""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xmlns=""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xmlns=""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xmlns=""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xmlns=""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xmlns=""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xmlns=""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xmlns=""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xmlns=""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xmlns=""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xmlns=""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xmlns=""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xmlns=""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xmlns=""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xmlns=""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xmlns=""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xmlns=""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xmlns=""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xmlns=""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xmlns=""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xmlns=""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xmlns=""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xmlns=""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xmlns=""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xmlns=""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xmlns=""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xmlns=""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xmlns=""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xmlns=""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xmlns=""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xmlns=""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xmlns=""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xmlns=""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xmlns=""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xmlns=""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xmlns=""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xmlns=""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xmlns=""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xmlns=""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xmlns=""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xmlns=""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xmlns=""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xmlns=""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xmlns=""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xmlns=""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xmlns=""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xmlns=""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xmlns=""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xmlns=""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xmlns=""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xmlns=""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xmlns=""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xmlns=""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xmlns=""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xmlns=""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xmlns=""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xmlns=""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xmlns=""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xmlns=""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xmlns=""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xmlns=""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xmlns=""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xmlns=""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xmlns=""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xmlns=""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xmlns=""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xmlns=""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xmlns=""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xmlns=""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xmlns=""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xmlns=""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xmlns=""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xmlns=""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xmlns=""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xmlns=""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xmlns=""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xmlns=""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xmlns=""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xmlns=""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xmlns=""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xmlns=""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xmlns=""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xmlns=""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xmlns=""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xmlns=""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xmlns=""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xmlns=""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xmlns=""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SIVASHANMUGARAJA/Readme.md" TargetMode="External"/><Relationship Id="rId1"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D1EAAE1-4ED8-8E8F-731F-71393DE6E5C3}"/>
              </a:ext>
            </a:extLst>
          </p:cNvPr>
          <p:cNvSpPr>
            <a:spLocks noGrp="1"/>
          </p:cNvSpPr>
          <p:nvPr>
            <p:ph type="body" sz="quarter" idx="11"/>
          </p:nvPr>
        </p:nvSpPr>
        <p:spPr>
          <a:xfrm>
            <a:off x="215072" y="2059059"/>
            <a:ext cx="3689422" cy="440556"/>
          </a:xfrm>
        </p:spPr>
        <p:txBody>
          <a:bodyPr/>
          <a:lstStyle/>
          <a:p>
            <a:pPr algn="ctr"/>
            <a:r>
              <a:rPr lang="en-US" dirty="0" smtClean="0">
                <a:latin typeface="Aharoni" panose="02010803020104030203" pitchFamily="2" charset="-79"/>
                <a:cs typeface="Aharoni" panose="02010803020104030203" pitchFamily="2" charset="-79"/>
              </a:rPr>
              <a:t>ONLINE FOOD DELIVERY SYSTEM</a:t>
            </a:r>
            <a:endParaRPr lang="en-US" dirty="0">
              <a:latin typeface="Aharoni" panose="02010803020104030203" pitchFamily="2" charset="-79"/>
              <a:cs typeface="Aharoni" panose="02010803020104030203" pitchFamily="2" charset="-79"/>
            </a:endParaRPr>
          </a:p>
        </p:txBody>
      </p:sp>
      <p:sp>
        <p:nvSpPr>
          <p:cNvPr id="3" name="TextBox 2"/>
          <p:cNvSpPr txBox="1"/>
          <p:nvPr/>
        </p:nvSpPr>
        <p:spPr>
          <a:xfrm>
            <a:off x="1524000" y="3819525"/>
            <a:ext cx="2800350" cy="584775"/>
          </a:xfrm>
          <a:prstGeom prst="rect">
            <a:avLst/>
          </a:prstGeom>
          <a:noFill/>
        </p:spPr>
        <p:txBody>
          <a:bodyPr wrap="square" rtlCol="0">
            <a:spAutoFit/>
          </a:bodyPr>
          <a:lstStyle/>
          <a:p>
            <a:r>
              <a:rPr lang="en-IN" sz="1800" b="1" dirty="0" smtClean="0">
                <a:solidFill>
                  <a:schemeClr val="tx1"/>
                </a:solidFill>
                <a:latin typeface="Aharoni" panose="02010803020104030203" pitchFamily="2" charset="-79"/>
                <a:cs typeface="Aharoni" panose="02010803020104030203" pitchFamily="2" charset="-79"/>
              </a:rPr>
              <a:t>By;</a:t>
            </a:r>
          </a:p>
          <a:p>
            <a:r>
              <a:rPr lang="en-IN" dirty="0" smtClean="0">
                <a:latin typeface="Aharoni" panose="02010803020104030203" pitchFamily="2" charset="-79"/>
                <a:cs typeface="Aharoni" panose="02010803020104030203" pitchFamily="2" charset="-79"/>
              </a:rPr>
              <a:t>       </a:t>
            </a:r>
            <a:r>
              <a:rPr lang="en-IN" dirty="0" smtClean="0">
                <a:solidFill>
                  <a:srgbClr val="22366A"/>
                </a:solidFill>
                <a:latin typeface="Aharoni" panose="02010803020104030203" pitchFamily="2" charset="-79"/>
                <a:cs typeface="Aharoni" panose="02010803020104030203" pitchFamily="2" charset="-79"/>
              </a:rPr>
              <a:t>SIVASHANMUGARAJA  M</a:t>
            </a:r>
          </a:p>
        </p:txBody>
      </p:sp>
      <p:cxnSp>
        <p:nvCxnSpPr>
          <p:cNvPr id="5" name="Straight Connector 4"/>
          <p:cNvCxnSpPr/>
          <p:nvPr/>
        </p:nvCxnSpPr>
        <p:spPr>
          <a:xfrm>
            <a:off x="352425" y="3257550"/>
            <a:ext cx="3543300"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0409675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11" y="746155"/>
            <a:ext cx="4501180" cy="344091"/>
          </a:xfrm>
        </p:spPr>
        <p:txBody>
          <a:bodyPr>
            <a:noAutofit/>
          </a:bodyPr>
          <a:lstStyle/>
          <a:p>
            <a:r>
              <a:rPr lang="en-IN" sz="1400" u="sng" dirty="0"/>
              <a:t>2.5 Design and Implementation Constraints</a:t>
            </a:r>
            <a:br>
              <a:rPr lang="en-IN" sz="1400" u="sng" dirty="0"/>
            </a:br>
            <a:endParaRPr lang="en-IN" sz="1400" u="sng" dirty="0"/>
          </a:p>
        </p:txBody>
      </p:sp>
      <p:sp>
        <p:nvSpPr>
          <p:cNvPr id="3" name="Text Placeholder 2"/>
          <p:cNvSpPr>
            <a:spLocks noGrp="1"/>
          </p:cNvSpPr>
          <p:nvPr>
            <p:ph type="body" sz="quarter" idx="13"/>
          </p:nvPr>
        </p:nvSpPr>
        <p:spPr>
          <a:xfrm>
            <a:off x="73891" y="898494"/>
            <a:ext cx="4627418" cy="3036421"/>
          </a:xfrm>
        </p:spPr>
        <p:txBody>
          <a:bodyPr/>
          <a:lstStyle/>
          <a:p>
            <a:pPr marL="0" indent="0">
              <a:buNone/>
            </a:pPr>
            <a:r>
              <a:rPr lang="en-IN" dirty="0" smtClean="0"/>
              <a:t>The </a:t>
            </a:r>
            <a:r>
              <a:rPr lang="en-IN" dirty="0"/>
              <a:t>RFOS should be written in an object-oriented language with strong GUI links and </a:t>
            </a:r>
            <a:r>
              <a:rPr lang="en-IN" dirty="0" smtClean="0"/>
              <a:t>a simple</a:t>
            </a:r>
            <a:r>
              <a:rPr lang="en-IN" dirty="0"/>
              <a:t>, accessible network API. The primary </a:t>
            </a:r>
            <a:r>
              <a:rPr lang="en-IN" dirty="0" smtClean="0"/>
              <a:t>candidate tool </a:t>
            </a:r>
            <a:r>
              <a:rPr lang="en-IN" dirty="0"/>
              <a:t>chains are Java/Swing, C++/</a:t>
            </a:r>
            <a:r>
              <a:rPr lang="en-IN" dirty="0" err="1"/>
              <a:t>Qt</a:t>
            </a:r>
            <a:r>
              <a:rPr lang="en-IN" dirty="0"/>
              <a:t> </a:t>
            </a:r>
            <a:r>
              <a:rPr lang="en-IN" dirty="0" smtClean="0"/>
              <a:t>and Python/Qt</a:t>
            </a:r>
            <a:r>
              <a:rPr lang="en-IN" dirty="0"/>
              <a:t>. The system must provide a capacity for </a:t>
            </a:r>
            <a:r>
              <a:rPr lang="en-IN" dirty="0" smtClean="0"/>
              <a:t>parallel operation </a:t>
            </a:r>
            <a:r>
              <a:rPr lang="en-IN" dirty="0"/>
              <a:t>and system design should </a:t>
            </a:r>
            <a:r>
              <a:rPr lang="en-IN" dirty="0" smtClean="0"/>
              <a:t>not introduce </a:t>
            </a:r>
            <a:r>
              <a:rPr lang="en-IN" dirty="0"/>
              <a:t>scalability issues with regard to the number of surface computers, tablets or </a:t>
            </a:r>
            <a:r>
              <a:rPr lang="en-IN" dirty="0" smtClean="0"/>
              <a:t>displays connected </a:t>
            </a:r>
            <a:r>
              <a:rPr lang="en-IN" dirty="0"/>
              <a:t>at any one </a:t>
            </a:r>
            <a:r>
              <a:rPr lang="en-IN" dirty="0" smtClean="0"/>
              <a:t>time.</a:t>
            </a:r>
            <a:r>
              <a:rPr lang="en-IN" dirty="0"/>
              <a:t> The system must be reliable enough to </a:t>
            </a:r>
            <a:r>
              <a:rPr lang="en-IN" dirty="0" smtClean="0"/>
              <a:t>run crash </a:t>
            </a:r>
            <a:r>
              <a:rPr lang="en-IN" dirty="0"/>
              <a:t>and glitch free more or less indeﬁnitely, or</a:t>
            </a:r>
          </a:p>
          <a:p>
            <a:pPr marL="0" indent="0">
              <a:buNone/>
            </a:pPr>
            <a:r>
              <a:rPr lang="en-IN" dirty="0"/>
              <a:t>facilitate error recovery strong enough such </a:t>
            </a:r>
            <a:r>
              <a:rPr lang="en-IN" dirty="0" smtClean="0"/>
              <a:t>that glitches </a:t>
            </a:r>
            <a:r>
              <a:rPr lang="en-IN" dirty="0"/>
              <a:t>are never revealed to its </a:t>
            </a:r>
            <a:r>
              <a:rPr lang="en-IN" dirty="0" smtClean="0"/>
              <a:t>end-users.</a:t>
            </a:r>
          </a:p>
          <a:p>
            <a:pPr marL="0" indent="0">
              <a:buNone/>
            </a:pPr>
            <a:endParaRPr lang="en-IN" b="1" u="sng" dirty="0" smtClean="0"/>
          </a:p>
          <a:p>
            <a:pPr marL="0" indent="0">
              <a:buNone/>
            </a:pPr>
            <a:r>
              <a:rPr lang="en-IN" b="1" u="sng" dirty="0" smtClean="0"/>
              <a:t>2.6 </a:t>
            </a:r>
            <a:r>
              <a:rPr lang="en-IN" b="1" u="sng" dirty="0"/>
              <a:t>User Documentation</a:t>
            </a:r>
          </a:p>
          <a:p>
            <a:pPr marL="0" indent="0">
              <a:buNone/>
            </a:pPr>
            <a:r>
              <a:rPr lang="en-IN" dirty="0"/>
              <a:t>The end-users of the RFOS fall into three primary categories, unskilled, partly skilled </a:t>
            </a:r>
            <a:r>
              <a:rPr lang="en-IN" dirty="0" smtClean="0"/>
              <a:t>and highly </a:t>
            </a:r>
            <a:r>
              <a:rPr lang="en-IN" dirty="0"/>
              <a:t>skilled</a:t>
            </a:r>
            <a:r>
              <a:rPr lang="en-IN" dirty="0" smtClean="0"/>
              <a:t>.</a:t>
            </a:r>
            <a:r>
              <a:rPr lang="en-IN" dirty="0"/>
              <a:t/>
            </a:r>
            <a:br>
              <a:rPr lang="en-IN" dirty="0"/>
            </a:br>
            <a:endParaRPr lang="en-IN" dirty="0"/>
          </a:p>
        </p:txBody>
      </p:sp>
    </p:spTree>
    <p:extLst>
      <p:ext uri="{BB962C8B-B14F-4D97-AF65-F5344CB8AC3E}">
        <p14:creationId xmlns:p14="http://schemas.microsoft.com/office/powerpoint/2010/main" val="1465972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83" y="736919"/>
            <a:ext cx="4113253" cy="344091"/>
          </a:xfrm>
        </p:spPr>
        <p:txBody>
          <a:bodyPr>
            <a:normAutofit fontScale="90000"/>
          </a:bodyPr>
          <a:lstStyle/>
          <a:p>
            <a:r>
              <a:rPr lang="en-IN" u="sng" dirty="0"/>
              <a:t>2.7 Assumptions and Dependencies</a:t>
            </a:r>
            <a:br>
              <a:rPr lang="en-IN" u="sng" dirty="0"/>
            </a:br>
            <a:endParaRPr lang="en-IN" u="sng" dirty="0"/>
          </a:p>
        </p:txBody>
      </p:sp>
      <p:sp>
        <p:nvSpPr>
          <p:cNvPr id="3" name="Text Placeholder 2"/>
          <p:cNvSpPr>
            <a:spLocks noGrp="1"/>
          </p:cNvSpPr>
          <p:nvPr>
            <p:ph type="body" sz="quarter" idx="13"/>
          </p:nvPr>
        </p:nvSpPr>
        <p:spPr>
          <a:xfrm>
            <a:off x="126237" y="944676"/>
            <a:ext cx="4565835" cy="3036421"/>
          </a:xfrm>
        </p:spPr>
        <p:txBody>
          <a:bodyPr/>
          <a:lstStyle/>
          <a:p>
            <a:pPr marL="0" indent="0">
              <a:buNone/>
            </a:pPr>
            <a:r>
              <a:rPr lang="en-IN" dirty="0" smtClean="0"/>
              <a:t>The </a:t>
            </a:r>
            <a:r>
              <a:rPr lang="en-IN" dirty="0"/>
              <a:t>SRS assumes that none of the constituent system components will be implemented as</a:t>
            </a:r>
          </a:p>
          <a:p>
            <a:pPr marL="0" indent="0">
              <a:buNone/>
            </a:pPr>
            <a:r>
              <a:rPr lang="en-IN" dirty="0"/>
              <a:t>embedded </a:t>
            </a:r>
            <a:r>
              <a:rPr lang="en-IN" dirty="0" smtClean="0"/>
              <a:t>applications . It </a:t>
            </a:r>
            <a:r>
              <a:rPr lang="en-IN" dirty="0"/>
              <a:t>is further assumed that tablet PCs of sufficient processing capability and</a:t>
            </a:r>
          </a:p>
          <a:p>
            <a:pPr marL="0" indent="0">
              <a:buNone/>
            </a:pPr>
            <a:r>
              <a:rPr lang="en-IN" dirty="0"/>
              <a:t>battery life will be utilised.</a:t>
            </a:r>
          </a:p>
          <a:p>
            <a:pPr marL="0" indent="0">
              <a:buNone/>
            </a:pPr>
            <a:endParaRPr lang="en-IN" b="1" u="sng" dirty="0" smtClean="0"/>
          </a:p>
          <a:p>
            <a:pPr marL="0" indent="0">
              <a:buNone/>
            </a:pPr>
            <a:r>
              <a:rPr lang="en-IN" b="1" u="sng" dirty="0" smtClean="0"/>
              <a:t>3</a:t>
            </a:r>
            <a:r>
              <a:rPr lang="en-IN" b="1" u="sng" dirty="0"/>
              <a:t>. System Features</a:t>
            </a:r>
          </a:p>
          <a:p>
            <a:pPr marL="0" indent="0">
              <a:buNone/>
            </a:pPr>
            <a:r>
              <a:rPr lang="en-IN" dirty="0"/>
              <a:t>Functional requirements are listed first, according to their relationship to the overall system,</a:t>
            </a:r>
          </a:p>
          <a:p>
            <a:pPr marL="0" indent="0">
              <a:buNone/>
            </a:pPr>
            <a:r>
              <a:rPr lang="en-IN" dirty="0"/>
              <a:t>customers, waiters, chefs and supervisors.</a:t>
            </a:r>
          </a:p>
          <a:p>
            <a:pPr marL="0" indent="0">
              <a:buNone/>
            </a:pPr>
            <a:endParaRPr lang="en-IN" dirty="0"/>
          </a:p>
          <a:p>
            <a:pPr marL="0" indent="0">
              <a:buNone/>
            </a:pPr>
            <a:r>
              <a:rPr lang="en-IN" b="1" u="sng" dirty="0" smtClean="0"/>
              <a:t>4</a:t>
            </a:r>
            <a:r>
              <a:rPr lang="en-IN" b="1" u="sng" dirty="0"/>
              <a:t>. External Interface Requirements</a:t>
            </a:r>
          </a:p>
          <a:p>
            <a:r>
              <a:rPr lang="en-IN" b="1" u="sng" dirty="0"/>
              <a:t>4.1 User </a:t>
            </a:r>
            <a:r>
              <a:rPr lang="en-IN" b="1" u="sng" dirty="0" smtClean="0"/>
              <a:t>Interfaces</a:t>
            </a:r>
          </a:p>
          <a:p>
            <a:pPr marL="0" indent="0">
              <a:buNone/>
            </a:pPr>
            <a:r>
              <a:rPr lang="en-IN" dirty="0" smtClean="0"/>
              <a:t>This </a:t>
            </a:r>
            <a:r>
              <a:rPr lang="en-IN" dirty="0"/>
              <a:t>interface uses the surface computer paradigm - users interact with the system </a:t>
            </a:r>
            <a:r>
              <a:rPr lang="en-IN" dirty="0" smtClean="0"/>
              <a:t>by dragging </a:t>
            </a:r>
            <a:r>
              <a:rPr lang="en-IN" dirty="0"/>
              <a:t>'objects' around on the </a:t>
            </a:r>
            <a:r>
              <a:rPr lang="en-IN" dirty="0" smtClean="0"/>
              <a:t>ﬂat screen </a:t>
            </a:r>
            <a:r>
              <a:rPr lang="en-IN" dirty="0"/>
              <a:t>touch-sensitive display. </a:t>
            </a:r>
          </a:p>
        </p:txBody>
      </p:sp>
    </p:spTree>
    <p:extLst>
      <p:ext uri="{BB962C8B-B14F-4D97-AF65-F5344CB8AC3E}">
        <p14:creationId xmlns:p14="http://schemas.microsoft.com/office/powerpoint/2010/main" val="41537792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92" y="1180264"/>
            <a:ext cx="4701308" cy="344091"/>
          </a:xfrm>
        </p:spPr>
        <p:txBody>
          <a:bodyPr>
            <a:noAutofit/>
          </a:bodyPr>
          <a:lstStyle/>
          <a:p>
            <a:r>
              <a:rPr lang="en-IN" sz="1400" b="0" dirty="0"/>
              <a:t>For the RFOS, users can manipulate objects such as items of food, dietary requirements, tips and menus on the surface of their table.</a:t>
            </a:r>
            <a:r>
              <a:rPr lang="en-IN" sz="1400" b="0" u="sng" dirty="0"/>
              <a:t> </a:t>
            </a:r>
            <a:r>
              <a:rPr lang="en-IN" sz="1400" b="0" dirty="0"/>
              <a:t>Such objects can be moved into static objects such as meals and payments to perform various functions. </a:t>
            </a:r>
            <a:br>
              <a:rPr lang="en-IN" sz="1400" b="0" dirty="0"/>
            </a:br>
            <a:endParaRPr lang="en-IN" sz="1400" b="0" dirty="0"/>
          </a:p>
        </p:txBody>
      </p:sp>
      <p:sp>
        <p:nvSpPr>
          <p:cNvPr id="3" name="Text Placeholder 2"/>
          <p:cNvSpPr>
            <a:spLocks noGrp="1"/>
          </p:cNvSpPr>
          <p:nvPr>
            <p:ph type="body" sz="quarter" idx="13"/>
          </p:nvPr>
        </p:nvSpPr>
        <p:spPr>
          <a:xfrm>
            <a:off x="172421" y="1859076"/>
            <a:ext cx="4528888" cy="3036421"/>
          </a:xfrm>
        </p:spPr>
        <p:txBody>
          <a:bodyPr/>
          <a:lstStyle/>
          <a:p>
            <a:pPr marL="0" indent="0">
              <a:buNone/>
            </a:pPr>
            <a:r>
              <a:rPr lang="en-IN" b="1" u="sng" dirty="0"/>
              <a:t>4.2 Hardware </a:t>
            </a:r>
            <a:r>
              <a:rPr lang="en-IN" b="1" u="sng" dirty="0" smtClean="0"/>
              <a:t>Interfaces</a:t>
            </a:r>
          </a:p>
          <a:p>
            <a:pPr marL="0" indent="0">
              <a:buNone/>
            </a:pPr>
            <a:endParaRPr lang="en-IN" b="1" u="sng" dirty="0"/>
          </a:p>
          <a:p>
            <a:pPr marL="0" indent="0">
              <a:buNone/>
            </a:pPr>
            <a:r>
              <a:rPr lang="en-IN" dirty="0"/>
              <a:t>These devices are the surface computers, the wireless tablets and the touch displays. All</a:t>
            </a:r>
          </a:p>
          <a:p>
            <a:pPr marL="0" indent="0">
              <a:buNone/>
            </a:pPr>
            <a:r>
              <a:rPr lang="en-IN" dirty="0" smtClean="0"/>
              <a:t>three devices </a:t>
            </a:r>
            <a:r>
              <a:rPr lang="en-IN" dirty="0"/>
              <a:t>must be physically robust and immune to liquid damage and stains. The devices</a:t>
            </a:r>
          </a:p>
          <a:p>
            <a:pPr marL="0" indent="0">
              <a:buNone/>
            </a:pPr>
            <a:r>
              <a:rPr lang="en-IN" dirty="0"/>
              <a:t>(with the possible exception of displays) must also have good industrial design aesthetics, </a:t>
            </a:r>
            <a:r>
              <a:rPr lang="en-IN" dirty="0" smtClean="0"/>
              <a:t>as they</a:t>
            </a:r>
            <a:endParaRPr lang="en-IN" dirty="0"/>
          </a:p>
          <a:p>
            <a:pPr marL="0" indent="0">
              <a:buNone/>
            </a:pPr>
            <a:r>
              <a:rPr lang="en-IN" dirty="0"/>
              <a:t>are to be used in place of normal restaurant tables and notepads and will be in direct contact </a:t>
            </a:r>
            <a:r>
              <a:rPr lang="en-IN" dirty="0" smtClean="0"/>
              <a:t>with customers.</a:t>
            </a:r>
            <a:endParaRPr lang="en-IN" dirty="0"/>
          </a:p>
          <a:p>
            <a:pPr marL="0" indent="0">
              <a:buNone/>
            </a:pPr>
            <a:endParaRPr lang="en-IN" dirty="0"/>
          </a:p>
        </p:txBody>
      </p:sp>
    </p:spTree>
    <p:extLst>
      <p:ext uri="{BB962C8B-B14F-4D97-AF65-F5344CB8AC3E}">
        <p14:creationId xmlns:p14="http://schemas.microsoft.com/office/powerpoint/2010/main" val="37340682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75" y="644556"/>
            <a:ext cx="3421450" cy="344091"/>
          </a:xfrm>
        </p:spPr>
        <p:txBody>
          <a:bodyPr>
            <a:normAutofit/>
          </a:bodyPr>
          <a:lstStyle/>
          <a:p>
            <a:pPr marL="0" indent="0"/>
            <a:r>
              <a:rPr lang="en-IN" sz="1400" u="sng" dirty="0"/>
              <a:t>4.3 Software </a:t>
            </a:r>
            <a:r>
              <a:rPr lang="en-IN" sz="1400" u="sng" dirty="0" smtClean="0"/>
              <a:t>Interfaces</a:t>
            </a:r>
            <a:endParaRPr lang="en-IN" sz="1400" u="sng" dirty="0"/>
          </a:p>
        </p:txBody>
      </p:sp>
      <p:sp>
        <p:nvSpPr>
          <p:cNvPr id="3" name="Text Placeholder 2"/>
          <p:cNvSpPr>
            <a:spLocks noGrp="1"/>
          </p:cNvSpPr>
          <p:nvPr>
            <p:ph type="body" sz="quarter" idx="13"/>
          </p:nvPr>
        </p:nvSpPr>
        <p:spPr>
          <a:xfrm>
            <a:off x="144711" y="935440"/>
            <a:ext cx="4547362" cy="3036421"/>
          </a:xfrm>
        </p:spPr>
        <p:txBody>
          <a:bodyPr/>
          <a:lstStyle/>
          <a:p>
            <a:pPr marL="0" indent="0">
              <a:buNone/>
            </a:pPr>
            <a:endParaRPr lang="en-IN" dirty="0" smtClean="0"/>
          </a:p>
          <a:p>
            <a:pPr marL="0" indent="0">
              <a:buNone/>
            </a:pPr>
            <a:r>
              <a:rPr lang="en-IN" dirty="0" smtClean="0"/>
              <a:t>The </a:t>
            </a:r>
            <a:r>
              <a:rPr lang="en-IN" dirty="0"/>
              <a:t>RFOS will interface with a Database Management System (DBMS) that stores </a:t>
            </a:r>
            <a:r>
              <a:rPr lang="en-IN" dirty="0" smtClean="0"/>
              <a:t>the information </a:t>
            </a:r>
            <a:r>
              <a:rPr lang="en-IN" dirty="0"/>
              <a:t>necessary for the RMOS to operate. The DBMS must be able to provide, on </a:t>
            </a:r>
            <a:r>
              <a:rPr lang="en-IN" dirty="0" smtClean="0"/>
              <a:t>request and </a:t>
            </a:r>
            <a:r>
              <a:rPr lang="en-IN" dirty="0"/>
              <a:t>with low latency, data concerning the restaurant's menu, employees (and </a:t>
            </a:r>
            <a:r>
              <a:rPr lang="en-IN" dirty="0" smtClean="0"/>
              <a:t>their passwords</a:t>
            </a:r>
            <a:r>
              <a:rPr lang="en-IN" dirty="0"/>
              <a:t>) </a:t>
            </a:r>
            <a:r>
              <a:rPr lang="en-IN" dirty="0" smtClean="0"/>
              <a:t>and available </a:t>
            </a:r>
            <a:r>
              <a:rPr lang="en-IN" dirty="0"/>
              <a:t>dietary requirements</a:t>
            </a:r>
            <a:r>
              <a:rPr lang="en-IN" dirty="0" smtClean="0"/>
              <a:t>.</a:t>
            </a:r>
          </a:p>
          <a:p>
            <a:pPr marL="0" indent="0">
              <a:buNone/>
            </a:pPr>
            <a:endParaRPr lang="en-IN" b="1" u="sng" dirty="0" smtClean="0"/>
          </a:p>
          <a:p>
            <a:pPr marL="0" indent="0">
              <a:buNone/>
            </a:pPr>
            <a:r>
              <a:rPr lang="en-IN" b="1" u="sng" dirty="0" smtClean="0"/>
              <a:t>4.4 </a:t>
            </a:r>
            <a:r>
              <a:rPr lang="en-IN" b="1" u="sng" dirty="0"/>
              <a:t>Communications </a:t>
            </a:r>
            <a:r>
              <a:rPr lang="en-IN" b="1" u="sng" dirty="0" smtClean="0"/>
              <a:t>Interfaces</a:t>
            </a:r>
          </a:p>
          <a:p>
            <a:pPr marL="0" indent="0">
              <a:buNone/>
            </a:pPr>
            <a:endParaRPr lang="en-IN" b="1" u="sng" dirty="0"/>
          </a:p>
          <a:p>
            <a:pPr marL="0" indent="0">
              <a:buNone/>
            </a:pPr>
            <a:r>
              <a:rPr lang="en-IN" dirty="0"/>
              <a:t>The RFOS will interface with a Local Area Network (LAN) to maintain communication</a:t>
            </a:r>
          </a:p>
          <a:p>
            <a:pPr marL="0" indent="0">
              <a:buNone/>
            </a:pPr>
            <a:r>
              <a:rPr lang="en-IN" dirty="0"/>
              <a:t>with all its devices. It should use a reliable-type IP protocol such as TCP/IP or reliable-UDP/IP for</a:t>
            </a:r>
          </a:p>
          <a:p>
            <a:pPr marL="0" indent="0">
              <a:buNone/>
            </a:pPr>
            <a:r>
              <a:rPr lang="en-IN" dirty="0"/>
              <a:t>maximum compatibility and stability. </a:t>
            </a:r>
          </a:p>
        </p:txBody>
      </p:sp>
    </p:spTree>
    <p:extLst>
      <p:ext uri="{BB962C8B-B14F-4D97-AF65-F5344CB8AC3E}">
        <p14:creationId xmlns:p14="http://schemas.microsoft.com/office/powerpoint/2010/main" val="2254964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11" y="1328046"/>
            <a:ext cx="4593544" cy="344091"/>
          </a:xfrm>
        </p:spPr>
        <p:txBody>
          <a:bodyPr>
            <a:noAutofit/>
          </a:bodyPr>
          <a:lstStyle/>
          <a:p>
            <a:pPr marL="0" indent="0"/>
            <a:r>
              <a:rPr lang="en-IN" sz="1400" b="0" dirty="0"/>
              <a:t>All devices it will interface with should contain </a:t>
            </a:r>
            <a:r>
              <a:rPr lang="en-IN" sz="1400" b="0" dirty="0" smtClean="0"/>
              <a:t>standard Ethernet </a:t>
            </a:r>
            <a:r>
              <a:rPr lang="en-IN" sz="1400" b="0" dirty="0"/>
              <a:t>compatible, software accessible LAN cards to maintain communication between the </a:t>
            </a:r>
            <a:r>
              <a:rPr lang="en-IN" sz="1400" b="0" dirty="0" smtClean="0"/>
              <a:t>server and </a:t>
            </a:r>
            <a:r>
              <a:rPr lang="en-IN" sz="1400" b="0" dirty="0"/>
              <a:t>the surface computers, tablets, displays and the external payment system</a:t>
            </a:r>
            <a:r>
              <a:rPr lang="en-IN" sz="1400" b="0" dirty="0" smtClean="0"/>
              <a:t>.</a:t>
            </a:r>
            <a:r>
              <a:rPr lang="en-IN" sz="1600" dirty="0"/>
              <a:t/>
            </a:r>
            <a:br>
              <a:rPr lang="en-IN" sz="1600" dirty="0"/>
            </a:br>
            <a:r>
              <a:rPr lang="en-IN" sz="1600" dirty="0"/>
              <a:t/>
            </a:r>
            <a:br>
              <a:rPr lang="en-IN" sz="1600" dirty="0"/>
            </a:br>
            <a:endParaRPr lang="en-IN" sz="1600" dirty="0"/>
          </a:p>
        </p:txBody>
      </p:sp>
      <p:sp>
        <p:nvSpPr>
          <p:cNvPr id="3" name="Text Placeholder 2"/>
          <p:cNvSpPr>
            <a:spLocks noGrp="1"/>
          </p:cNvSpPr>
          <p:nvPr>
            <p:ph type="body" sz="quarter" idx="13"/>
          </p:nvPr>
        </p:nvSpPr>
        <p:spPr>
          <a:xfrm>
            <a:off x="153946" y="1886785"/>
            <a:ext cx="4575071" cy="2731397"/>
          </a:xfrm>
        </p:spPr>
        <p:txBody>
          <a:bodyPr/>
          <a:lstStyle/>
          <a:p>
            <a:pPr marL="0" indent="0">
              <a:buNone/>
            </a:pPr>
            <a:r>
              <a:rPr lang="en-IN" b="1" u="sng" dirty="0"/>
              <a:t>5. Other </a:t>
            </a:r>
            <a:r>
              <a:rPr lang="en-IN" b="1" u="sng" dirty="0" err="1"/>
              <a:t>Nonfunctional</a:t>
            </a:r>
            <a:r>
              <a:rPr lang="en-IN" b="1" u="sng" dirty="0"/>
              <a:t> Requirements</a:t>
            </a:r>
          </a:p>
          <a:p>
            <a:pPr marL="0" indent="0">
              <a:buNone/>
            </a:pPr>
            <a:r>
              <a:rPr lang="en-IN" dirty="0"/>
              <a:t>This subsection presents the identiﬁed non-functional requirements for the subject RFOS.</a:t>
            </a:r>
          </a:p>
          <a:p>
            <a:pPr marL="0" indent="0">
              <a:buNone/>
            </a:pPr>
            <a:r>
              <a:rPr lang="en-IN" dirty="0"/>
              <a:t>The subcategories of non-functional requirements given are </a:t>
            </a:r>
            <a:r>
              <a:rPr lang="en-IN" dirty="0" smtClean="0"/>
              <a:t>performance, safety, </a:t>
            </a:r>
            <a:r>
              <a:rPr lang="en-IN" dirty="0" err="1" smtClean="0"/>
              <a:t>securtity</a:t>
            </a:r>
            <a:endParaRPr lang="en-IN" dirty="0"/>
          </a:p>
          <a:p>
            <a:pPr marL="0" indent="0">
              <a:buNone/>
            </a:pPr>
            <a:r>
              <a:rPr lang="en-IN" dirty="0"/>
              <a:t>requirements</a:t>
            </a:r>
            <a:r>
              <a:rPr lang="en-IN" dirty="0" smtClean="0"/>
              <a:t>.</a:t>
            </a:r>
          </a:p>
          <a:p>
            <a:pPr marL="0" indent="0">
              <a:buNone/>
            </a:pPr>
            <a:endParaRPr lang="en-IN" dirty="0" smtClean="0"/>
          </a:p>
          <a:p>
            <a:pPr marL="0" indent="0">
              <a:buNone/>
            </a:pPr>
            <a:r>
              <a:rPr lang="en-IN" b="1" u="sng" dirty="0" smtClean="0"/>
              <a:t>5.1 </a:t>
            </a:r>
            <a:r>
              <a:rPr lang="en-IN" b="1" u="sng" dirty="0"/>
              <a:t>Performance Requirements</a:t>
            </a:r>
          </a:p>
          <a:p>
            <a:pPr marL="0" indent="0">
              <a:buNone/>
            </a:pPr>
            <a:r>
              <a:rPr lang="en-IN" dirty="0"/>
              <a:t>The server shall be capable of supporting an arbitrary number of surface computers, tablets</a:t>
            </a:r>
          </a:p>
          <a:p>
            <a:pPr marL="0" indent="0">
              <a:buNone/>
            </a:pPr>
            <a:r>
              <a:rPr lang="en-IN" dirty="0"/>
              <a:t>and displays, that is, it shall provide no limit </a:t>
            </a:r>
            <a:r>
              <a:rPr lang="en-IN" dirty="0" smtClean="0"/>
              <a:t>on how </a:t>
            </a:r>
            <a:r>
              <a:rPr lang="en-IN" dirty="0"/>
              <a:t>many devices are in the system</a:t>
            </a:r>
            <a:r>
              <a:rPr lang="en-IN" dirty="0" smtClean="0"/>
              <a:t>.</a:t>
            </a:r>
            <a:endParaRPr lang="en-IN" dirty="0"/>
          </a:p>
        </p:txBody>
      </p:sp>
    </p:spTree>
    <p:extLst>
      <p:ext uri="{BB962C8B-B14F-4D97-AF65-F5344CB8AC3E}">
        <p14:creationId xmlns:p14="http://schemas.microsoft.com/office/powerpoint/2010/main" val="18005868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84" y="1041719"/>
            <a:ext cx="4602780" cy="344091"/>
          </a:xfrm>
        </p:spPr>
        <p:txBody>
          <a:bodyPr>
            <a:noAutofit/>
          </a:bodyPr>
          <a:lstStyle/>
          <a:p>
            <a:pPr marL="0" indent="0"/>
            <a:r>
              <a:rPr lang="en-IN" sz="1400" b="0" dirty="0"/>
              <a:t>The server shall be capable of supporting an arbitrary number of active customer </a:t>
            </a:r>
            <a:r>
              <a:rPr lang="en-IN" sz="1400" b="0" dirty="0" smtClean="0"/>
              <a:t> payments, that </a:t>
            </a:r>
            <a:r>
              <a:rPr lang="en-IN" sz="1400" b="0" dirty="0" err="1" smtClean="0"/>
              <a:t>is,no</a:t>
            </a:r>
            <a:r>
              <a:rPr lang="en-IN" sz="1400" b="0" dirty="0" smtClean="0"/>
              <a:t> </a:t>
            </a:r>
            <a:r>
              <a:rPr lang="en-IN" sz="1400" b="0" dirty="0"/>
              <a:t>payments shall be lost under any circumstances</a:t>
            </a:r>
            <a:br>
              <a:rPr lang="en-IN" sz="1400" b="0" dirty="0"/>
            </a:br>
            <a:r>
              <a:rPr lang="en-IN" sz="1400" b="0" dirty="0"/>
              <a:t/>
            </a:r>
            <a:br>
              <a:rPr lang="en-IN" sz="1400" b="0" dirty="0"/>
            </a:br>
            <a:endParaRPr lang="en-IN" sz="1400" b="0" dirty="0"/>
          </a:p>
        </p:txBody>
      </p:sp>
      <p:sp>
        <p:nvSpPr>
          <p:cNvPr id="3" name="Text Placeholder 2"/>
          <p:cNvSpPr>
            <a:spLocks noGrp="1"/>
          </p:cNvSpPr>
          <p:nvPr>
            <p:ph type="body" sz="quarter" idx="13"/>
          </p:nvPr>
        </p:nvSpPr>
        <p:spPr>
          <a:xfrm>
            <a:off x="144711" y="1378786"/>
            <a:ext cx="4343206" cy="3036421"/>
          </a:xfrm>
        </p:spPr>
        <p:txBody>
          <a:bodyPr/>
          <a:lstStyle/>
          <a:p>
            <a:pPr marL="0" indent="0">
              <a:buNone/>
            </a:pPr>
            <a:r>
              <a:rPr lang="en-IN" b="1" u="sng" dirty="0"/>
              <a:t>5.2 Safety </a:t>
            </a:r>
            <a:r>
              <a:rPr lang="en-IN" b="1" u="sng" dirty="0" smtClean="0"/>
              <a:t>Requirements</a:t>
            </a:r>
          </a:p>
          <a:p>
            <a:pPr marL="0" indent="0">
              <a:buNone/>
            </a:pPr>
            <a:endParaRPr lang="en-IN" b="1" u="sng" dirty="0"/>
          </a:p>
          <a:p>
            <a:pPr marL="0" indent="0">
              <a:buNone/>
            </a:pPr>
            <a:r>
              <a:rPr lang="en-IN" dirty="0"/>
              <a:t>The system shall log every state and state change of every surface computer, tablet and</a:t>
            </a:r>
          </a:p>
          <a:p>
            <a:pPr marL="0" indent="0">
              <a:buNone/>
            </a:pPr>
            <a:r>
              <a:rPr lang="en-IN" dirty="0"/>
              <a:t>display to provision recovery from system failure.</a:t>
            </a:r>
          </a:p>
          <a:p>
            <a:pPr marL="0" indent="0">
              <a:buNone/>
            </a:pPr>
            <a:r>
              <a:rPr lang="en-IN" dirty="0"/>
              <a:t>The system shall be capable of restoring itself to its previous state in the event of failure</a:t>
            </a:r>
          </a:p>
          <a:p>
            <a:pPr marL="0" indent="0">
              <a:buNone/>
            </a:pPr>
            <a:r>
              <a:rPr lang="en-IN" dirty="0"/>
              <a:t>(e.g. a system crash or power loss).</a:t>
            </a:r>
          </a:p>
          <a:p>
            <a:pPr marL="0" indent="0">
              <a:buNone/>
            </a:pPr>
            <a:r>
              <a:rPr lang="en-IN" dirty="0"/>
              <a:t>The system shall be able to display a menu at all times to facilitate manual order taking</a:t>
            </a:r>
          </a:p>
          <a:p>
            <a:pPr marL="0" indent="0">
              <a:buNone/>
            </a:pPr>
            <a:r>
              <a:rPr lang="en-IN" dirty="0"/>
              <a:t>should the need arise.</a:t>
            </a:r>
          </a:p>
          <a:p>
            <a:pPr marL="0" indent="0">
              <a:buNone/>
            </a:pPr>
            <a:r>
              <a:rPr lang="en-IN" dirty="0"/>
              <a:t>The system shall utilise periodic 30-second keep-alive messages between tablets and the</a:t>
            </a:r>
          </a:p>
          <a:p>
            <a:pPr marL="0" indent="0">
              <a:buNone/>
            </a:pPr>
            <a:r>
              <a:rPr lang="en-IN" dirty="0"/>
              <a:t>server to monitor tablet operational status</a:t>
            </a:r>
            <a:r>
              <a:rPr lang="en-IN" dirty="0" smtClean="0"/>
              <a:t>.</a:t>
            </a:r>
            <a:r>
              <a:rPr lang="en-IN" dirty="0"/>
              <a:t/>
            </a:r>
            <a:br>
              <a:rPr lang="en-IN" dirty="0"/>
            </a:br>
            <a:endParaRPr lang="en-IN" dirty="0"/>
          </a:p>
        </p:txBody>
      </p:sp>
    </p:spTree>
    <p:extLst>
      <p:ext uri="{BB962C8B-B14F-4D97-AF65-F5344CB8AC3E}">
        <p14:creationId xmlns:p14="http://schemas.microsoft.com/office/powerpoint/2010/main" val="26522503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11" y="644556"/>
            <a:ext cx="3421450" cy="344091"/>
          </a:xfrm>
        </p:spPr>
        <p:txBody>
          <a:bodyPr>
            <a:noAutofit/>
          </a:bodyPr>
          <a:lstStyle/>
          <a:p>
            <a:r>
              <a:rPr lang="en-IN" sz="1400" u="sng" dirty="0"/>
              <a:t>5.3 Security </a:t>
            </a:r>
            <a:r>
              <a:rPr lang="en-IN" sz="1400" u="sng" dirty="0" smtClean="0"/>
              <a:t>Requirements</a:t>
            </a:r>
            <a:endParaRPr lang="en-IN" sz="1400" u="sng" dirty="0"/>
          </a:p>
        </p:txBody>
      </p:sp>
      <p:sp>
        <p:nvSpPr>
          <p:cNvPr id="3" name="Text Placeholder 2"/>
          <p:cNvSpPr>
            <a:spLocks noGrp="1"/>
          </p:cNvSpPr>
          <p:nvPr>
            <p:ph type="body" sz="quarter" idx="13"/>
          </p:nvPr>
        </p:nvSpPr>
        <p:spPr>
          <a:xfrm>
            <a:off x="172420" y="944675"/>
            <a:ext cx="4343206" cy="3036421"/>
          </a:xfrm>
        </p:spPr>
        <p:txBody>
          <a:bodyPr/>
          <a:lstStyle/>
          <a:p>
            <a:pPr marL="0" indent="0">
              <a:buNone/>
            </a:pPr>
            <a:r>
              <a:rPr lang="en-IN" dirty="0" smtClean="0"/>
              <a:t>A </a:t>
            </a:r>
            <a:r>
              <a:rPr lang="en-IN" dirty="0"/>
              <a:t>waiter password used for tablet login must have a bit-strength of at least 64 </a:t>
            </a:r>
            <a:r>
              <a:rPr lang="en-IN" dirty="0" smtClean="0"/>
              <a:t>bits. A </a:t>
            </a:r>
            <a:r>
              <a:rPr lang="en-IN" dirty="0"/>
              <a:t>waiter password used for tablet login must be changed every three </a:t>
            </a:r>
            <a:r>
              <a:rPr lang="en-IN" dirty="0" smtClean="0"/>
              <a:t>months. A </a:t>
            </a:r>
            <a:r>
              <a:rPr lang="en-IN" dirty="0"/>
              <a:t>waiter shall only be able to log into one tablet at any given instance of time.</a:t>
            </a:r>
          </a:p>
          <a:p>
            <a:pPr marL="0" indent="0">
              <a:buNone/>
            </a:pPr>
            <a:r>
              <a:rPr lang="en-IN" dirty="0"/>
              <a:t>A waiter that attempts to log into a second tablet while already logged </a:t>
            </a:r>
            <a:r>
              <a:rPr lang="en-IN" dirty="0" smtClean="0"/>
              <a:t>into.</a:t>
            </a:r>
          </a:p>
          <a:p>
            <a:pPr marL="0" indent="0">
              <a:buNone/>
            </a:pPr>
            <a:endParaRPr lang="en-IN" dirty="0" smtClean="0"/>
          </a:p>
          <a:p>
            <a:pPr marL="0" indent="0">
              <a:buNone/>
            </a:pPr>
            <a:r>
              <a:rPr lang="en-IN" b="1" u="sng" dirty="0"/>
              <a:t>5.4 Software Quality </a:t>
            </a:r>
            <a:r>
              <a:rPr lang="en-IN" b="1" u="sng" dirty="0" smtClean="0"/>
              <a:t>Attributes</a:t>
            </a:r>
          </a:p>
          <a:p>
            <a:pPr marL="0" indent="0">
              <a:buNone/>
            </a:pPr>
            <a:endParaRPr lang="en-IN" b="1" u="sng" dirty="0"/>
          </a:p>
          <a:p>
            <a:pPr marL="0" indent="0">
              <a:buNone/>
            </a:pPr>
            <a:r>
              <a:rPr lang="en-IN" dirty="0"/>
              <a:t>The software shall be capable of supporting an arbitrary number of surface </a:t>
            </a:r>
            <a:r>
              <a:rPr lang="en-IN" dirty="0" smtClean="0"/>
              <a:t>computers, tablets </a:t>
            </a:r>
            <a:r>
              <a:rPr lang="en-IN" dirty="0"/>
              <a:t>and displays, that is, it shall provide no limit on how many devices are in the system. It </a:t>
            </a:r>
            <a:r>
              <a:rPr lang="en-IN" dirty="0" smtClean="0"/>
              <a:t>shall </a:t>
            </a:r>
            <a:r>
              <a:rPr lang="en-IN" dirty="0"/>
              <a:t>be capable of supporting an arbitrary number of active meals/orders, that is, no meals/orders </a:t>
            </a:r>
            <a:r>
              <a:rPr lang="en-IN" dirty="0" smtClean="0"/>
              <a:t>shall be </a:t>
            </a:r>
            <a:r>
              <a:rPr lang="en-IN" dirty="0"/>
              <a:t>lost under any circumstances.</a:t>
            </a:r>
          </a:p>
          <a:p>
            <a:pPr marL="0" indent="0">
              <a:buNone/>
            </a:pPr>
            <a:r>
              <a:rPr lang="en-IN" dirty="0"/>
              <a:t/>
            </a:r>
            <a:br>
              <a:rPr lang="en-IN" dirty="0"/>
            </a:br>
            <a:endParaRPr lang="en-IN" dirty="0"/>
          </a:p>
          <a:p>
            <a:endParaRPr lang="en-IN" dirty="0"/>
          </a:p>
        </p:txBody>
      </p:sp>
    </p:spTree>
    <p:extLst>
      <p:ext uri="{BB962C8B-B14F-4D97-AF65-F5344CB8AC3E}">
        <p14:creationId xmlns:p14="http://schemas.microsoft.com/office/powerpoint/2010/main" val="37939708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41F3E3E-D4E2-A260-2CB5-EA29F04E7382}"/>
              </a:ext>
            </a:extLst>
          </p:cNvPr>
          <p:cNvSpPr>
            <a:spLocks noGrp="1"/>
          </p:cNvSpPr>
          <p:nvPr>
            <p:ph type="body" idx="1"/>
          </p:nvPr>
        </p:nvSpPr>
        <p:spPr/>
        <p:txBody>
          <a:bodyPr/>
          <a:lstStyle/>
          <a:p>
            <a:r>
              <a:rPr lang="en-US" dirty="0" smtClean="0"/>
              <a:t>Online food delivery system </a:t>
            </a:r>
            <a:endParaRPr lang="en-US" dirty="0"/>
          </a:p>
        </p:txBody>
      </p:sp>
      <p:sp>
        <p:nvSpPr>
          <p:cNvPr id="3" name="Text Placeholder 2">
            <a:extLst>
              <a:ext uri="{FF2B5EF4-FFF2-40B4-BE49-F238E27FC236}">
                <a16:creationId xmlns:a16="http://schemas.microsoft.com/office/drawing/2014/main" xmlns="" id="{DDCE1043-1E73-D1DE-4AA4-497210D391D8}"/>
              </a:ext>
            </a:extLst>
          </p:cNvPr>
          <p:cNvSpPr>
            <a:spLocks noGrp="1"/>
          </p:cNvSpPr>
          <p:nvPr>
            <p:ph type="body" idx="2"/>
          </p:nvPr>
        </p:nvSpPr>
        <p:spPr>
          <a:xfrm>
            <a:off x="4152900" y="2061087"/>
            <a:ext cx="2809875" cy="615438"/>
          </a:xfrm>
        </p:spPr>
        <p:txBody>
          <a:bodyPr>
            <a:normAutofit/>
          </a:bodyPr>
          <a:lstStyle/>
          <a:p>
            <a:r>
              <a:rPr lang="en-US" sz="1200" dirty="0">
                <a:solidFill>
                  <a:schemeClr val="tx1"/>
                </a:solidFill>
                <a:hlinkClick r:id="rId2"/>
              </a:rPr>
              <a:t>https://github.com/SIVASHANMUGARAJA/Readme.md</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7747" b="37953"/>
          <a:stretch/>
        </p:blipFill>
        <p:spPr>
          <a:xfrm>
            <a:off x="4619625" y="2005012"/>
            <a:ext cx="1733550" cy="276225"/>
          </a:xfrm>
          <a:prstGeom prst="rect">
            <a:avLst/>
          </a:prstGeom>
        </p:spPr>
      </p:pic>
    </p:spTree>
    <p:extLst>
      <p:ext uri="{BB962C8B-B14F-4D97-AF65-F5344CB8AC3E}">
        <p14:creationId xmlns:p14="http://schemas.microsoft.com/office/powerpoint/2010/main" val="2960256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xmlns="" id="{38BBA72D-0FD2-0E0A-B895-E3BD7FBE2A73}"/>
              </a:ext>
            </a:extLst>
          </p:cNvPr>
          <p:cNvPicPr preferRelativeResize="0"/>
          <p:nvPr/>
        </p:nvPicPr>
        <p:blipFill rotWithShape="1">
          <a:blip r:embed="rId2">
            <a:alphaModFix/>
          </a:blip>
          <a:srcRect/>
          <a:stretch/>
        </p:blipFill>
        <p:spPr>
          <a:xfrm>
            <a:off x="0" y="-6667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70A3DE1D-BDC2-47EC-368C-355C51ECB5B6}"/>
              </a:ext>
            </a:extLst>
          </p:cNvPr>
          <p:cNvSpPr>
            <a:spLocks noGrp="1"/>
          </p:cNvSpPr>
          <p:nvPr>
            <p:ph type="body" sz="quarter" idx="4294967295"/>
          </p:nvPr>
        </p:nvSpPr>
        <p:spPr>
          <a:xfrm>
            <a:off x="756573" y="562407"/>
            <a:ext cx="6891946" cy="527537"/>
          </a:xfrm>
          <a:prstGeom prst="rect">
            <a:avLst/>
          </a:prstGeom>
        </p:spPr>
        <p:txBody>
          <a:bodyPr/>
          <a:lstStyle/>
          <a:p>
            <a:r>
              <a:rPr lang="en-US" sz="1200" dirty="0" smtClean="0">
                <a:latin typeface="Elephant" panose="02020904090505020303" pitchFamily="18" charset="0"/>
              </a:rPr>
              <a:t>CREATE  A  SRS  DOCUMENT  FOR  ONLINE  FOOD  DELIVERY  SYSTEM.</a:t>
            </a:r>
            <a:endParaRPr lang="en-US" sz="1200" dirty="0">
              <a:latin typeface="Elephant" panose="02020904090505020303" pitchFamily="18" charset="0"/>
            </a:endParaRPr>
          </a:p>
        </p:txBody>
      </p:sp>
      <p:sp>
        <p:nvSpPr>
          <p:cNvPr id="9" name="Text Placeholder 8">
            <a:extLst>
              <a:ext uri="{FF2B5EF4-FFF2-40B4-BE49-F238E27FC236}">
                <a16:creationId xmlns:a16="http://schemas.microsoft.com/office/drawing/2014/main" xmlns="" id="{E58E1497-8233-5234-770E-3DB4562B2AB7}"/>
              </a:ext>
            </a:extLst>
          </p:cNvPr>
          <p:cNvSpPr>
            <a:spLocks noGrp="1"/>
          </p:cNvSpPr>
          <p:nvPr>
            <p:ph type="body" sz="quarter" idx="4294967295"/>
          </p:nvPr>
        </p:nvSpPr>
        <p:spPr>
          <a:xfrm>
            <a:off x="766620" y="2346857"/>
            <a:ext cx="7048489" cy="318677"/>
          </a:xfrm>
          <a:prstGeom prst="rect">
            <a:avLst/>
          </a:prstGeom>
        </p:spPr>
        <p:txBody>
          <a:bodyPr/>
          <a:lstStyle/>
          <a:p>
            <a:r>
              <a:rPr lang="en-IN" dirty="0">
                <a:latin typeface="Rockwell" panose="02060603020205020403" pitchFamily="18" charset="0"/>
              </a:rPr>
              <a:t>The purpose of an online </a:t>
            </a:r>
            <a:r>
              <a:rPr lang="en-IN" dirty="0" smtClean="0">
                <a:latin typeface="Rockwell" panose="02060603020205020403" pitchFamily="18" charset="0"/>
              </a:rPr>
              <a:t>food delivery </a:t>
            </a:r>
            <a:r>
              <a:rPr lang="en-IN" dirty="0">
                <a:latin typeface="Rockwell" panose="02060603020205020403" pitchFamily="18" charset="0"/>
              </a:rPr>
              <a:t>system is to make itself beneficial for the customer and the business so that they can stay afloat while also serving customers their </a:t>
            </a:r>
            <a:r>
              <a:rPr lang="en-IN" dirty="0" err="1">
                <a:latin typeface="Rockwell" panose="02060603020205020403" pitchFamily="18" charset="0"/>
              </a:rPr>
              <a:t>favorite</a:t>
            </a:r>
            <a:r>
              <a:rPr lang="en-IN" dirty="0">
                <a:latin typeface="Rockwell" panose="02060603020205020403" pitchFamily="18" charset="0"/>
              </a:rPr>
              <a:t> </a:t>
            </a:r>
            <a:r>
              <a:rPr lang="en-IN" dirty="0" smtClean="0">
                <a:latin typeface="Rockwell" panose="02060603020205020403" pitchFamily="18" charset="0"/>
              </a:rPr>
              <a:t>dishes.</a:t>
            </a:r>
            <a:r>
              <a:rPr lang="en-IN" dirty="0">
                <a:latin typeface="Rockwell" panose="02060603020205020403" pitchFamily="18" charset="0"/>
              </a:rPr>
              <a:t> </a:t>
            </a:r>
            <a:r>
              <a:rPr lang="en-IN" dirty="0" smtClean="0">
                <a:latin typeface="Rockwell" panose="02060603020205020403" pitchFamily="18" charset="0"/>
              </a:rPr>
              <a:t>An online food delivery system is </a:t>
            </a:r>
            <a:r>
              <a:rPr lang="en-IN" dirty="0">
                <a:latin typeface="Rockwell" panose="02060603020205020403" pitchFamily="18" charset="0"/>
              </a:rPr>
              <a:t>a place where customers can directly order from the restaurant instead of going through a third-party food delivery business. It is a web-based </a:t>
            </a:r>
            <a:r>
              <a:rPr lang="en-IN" dirty="0" smtClean="0">
                <a:latin typeface="Rockwell" panose="02060603020205020403" pitchFamily="18" charset="0"/>
              </a:rPr>
              <a:t>ordering system</a:t>
            </a:r>
            <a:r>
              <a:rPr lang="en-IN" dirty="0">
                <a:latin typeface="Rockwell" panose="02060603020205020403" pitchFamily="18" charset="0"/>
              </a:rPr>
              <a:t> where customers using a mobile app can use the online user interface to order online.</a:t>
            </a:r>
          </a:p>
          <a:p>
            <a:r>
              <a:rPr lang="en-IN" sz="1200" dirty="0"/>
              <a:t/>
            </a:r>
            <a:br>
              <a:rPr lang="en-IN" sz="1200" dirty="0"/>
            </a:br>
            <a:r>
              <a:rPr lang="en-IN" sz="1200" dirty="0"/>
              <a:t/>
            </a:r>
            <a:br>
              <a:rPr lang="en-IN" sz="1200" dirty="0"/>
            </a:br>
            <a:endParaRPr lang="en-US" sz="1200" dirty="0"/>
          </a:p>
        </p:txBody>
      </p:sp>
      <p:sp>
        <p:nvSpPr>
          <p:cNvPr id="11" name="Text Placeholder 2">
            <a:extLst>
              <a:ext uri="{FF2B5EF4-FFF2-40B4-BE49-F238E27FC236}">
                <a16:creationId xmlns:a16="http://schemas.microsoft.com/office/drawing/2014/main" xmlns="" id="{116B08D3-3ED7-95ED-FA70-707C714483F3}"/>
              </a:ext>
            </a:extLst>
          </p:cNvPr>
          <p:cNvSpPr txBox="1">
            <a:spLocks/>
          </p:cNvSpPr>
          <p:nvPr/>
        </p:nvSpPr>
        <p:spPr>
          <a:xfrm>
            <a:off x="895929" y="1271939"/>
            <a:ext cx="661323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200" b="0" dirty="0">
                <a:latin typeface="Rockwell" panose="02060603020205020403" pitchFamily="18" charset="0"/>
              </a:rPr>
              <a:t>It can be calculated by dividing all the costs spent on getting brand-new customers (consisting of discounts offered) by the number of new clients acquired (conversions) in that timeframe. </a:t>
            </a:r>
            <a:endParaRPr lang="en-US" sz="1200" b="0" dirty="0">
              <a:solidFill>
                <a:schemeClr val="tx1"/>
              </a:solidFill>
              <a:latin typeface="Rockwell" panose="02060603020205020403" pitchFamily="18" charset="0"/>
            </a:endParaRPr>
          </a:p>
        </p:txBody>
      </p:sp>
    </p:spTree>
    <p:extLst>
      <p:ext uri="{BB962C8B-B14F-4D97-AF65-F5344CB8AC3E}">
        <p14:creationId xmlns:p14="http://schemas.microsoft.com/office/powerpoint/2010/main" val="1019072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CONTENTS</a:t>
            </a:r>
            <a:endParaRPr lang="en-IN" dirty="0"/>
          </a:p>
        </p:txBody>
      </p:sp>
      <p:sp>
        <p:nvSpPr>
          <p:cNvPr id="3" name="Text Placeholder 2"/>
          <p:cNvSpPr>
            <a:spLocks noGrp="1"/>
          </p:cNvSpPr>
          <p:nvPr>
            <p:ph type="body" sz="quarter" idx="13"/>
          </p:nvPr>
        </p:nvSpPr>
        <p:spPr/>
        <p:txBody>
          <a:bodyPr/>
          <a:lstStyle/>
          <a:p>
            <a:pPr marL="0" indent="0">
              <a:buNone/>
            </a:pPr>
            <a:r>
              <a:rPr lang="en-IN" b="1" dirty="0"/>
              <a:t>1</a:t>
            </a:r>
            <a:r>
              <a:rPr lang="en-IN" dirty="0"/>
              <a:t>. </a:t>
            </a:r>
            <a:r>
              <a:rPr lang="en-IN" b="1" dirty="0"/>
              <a:t>Introduction </a:t>
            </a:r>
          </a:p>
          <a:p>
            <a:pPr marL="0" indent="0">
              <a:buNone/>
            </a:pPr>
            <a:r>
              <a:rPr lang="en-IN" sz="1200" dirty="0"/>
              <a:t>1.1 Purpose </a:t>
            </a:r>
          </a:p>
          <a:p>
            <a:pPr marL="0" indent="0">
              <a:buNone/>
            </a:pPr>
            <a:r>
              <a:rPr lang="en-IN" sz="1200" dirty="0" smtClean="0"/>
              <a:t>1.2 </a:t>
            </a:r>
            <a:r>
              <a:rPr lang="en-IN" sz="1200" dirty="0"/>
              <a:t>Intended Audience and Reading Suggestions </a:t>
            </a:r>
          </a:p>
          <a:p>
            <a:pPr marL="0" indent="0">
              <a:buNone/>
            </a:pPr>
            <a:r>
              <a:rPr lang="en-IN" sz="1200" dirty="0" smtClean="0"/>
              <a:t>1.3 </a:t>
            </a:r>
            <a:r>
              <a:rPr lang="en-IN" sz="1200" dirty="0"/>
              <a:t>Project Scope </a:t>
            </a:r>
          </a:p>
          <a:p>
            <a:pPr marL="0" indent="0">
              <a:buNone/>
            </a:pPr>
            <a:endParaRPr lang="en-IN" sz="1200" dirty="0"/>
          </a:p>
          <a:p>
            <a:pPr marL="0" indent="0">
              <a:buNone/>
            </a:pPr>
            <a:r>
              <a:rPr lang="en-IN" b="1" dirty="0" smtClean="0"/>
              <a:t>2</a:t>
            </a:r>
            <a:r>
              <a:rPr lang="en-IN" b="1" dirty="0"/>
              <a:t>. Overall Description </a:t>
            </a:r>
          </a:p>
          <a:p>
            <a:pPr marL="0" indent="0">
              <a:buNone/>
            </a:pPr>
            <a:r>
              <a:rPr lang="en-IN" sz="1200" dirty="0"/>
              <a:t>2.1 Product Perspective </a:t>
            </a:r>
          </a:p>
          <a:p>
            <a:pPr marL="0" indent="0">
              <a:buNone/>
            </a:pPr>
            <a:r>
              <a:rPr lang="en-IN" sz="1200" dirty="0"/>
              <a:t>2.2 Product Features </a:t>
            </a:r>
          </a:p>
          <a:p>
            <a:pPr marL="0" indent="0">
              <a:buNone/>
            </a:pPr>
            <a:r>
              <a:rPr lang="en-IN" sz="1200" dirty="0"/>
              <a:t>2.3 User Classes and Characteristics </a:t>
            </a:r>
          </a:p>
          <a:p>
            <a:pPr marL="0" indent="0">
              <a:buNone/>
            </a:pPr>
            <a:r>
              <a:rPr lang="en-IN" sz="1200" dirty="0"/>
              <a:t>2.4 Operating Environment </a:t>
            </a:r>
          </a:p>
          <a:p>
            <a:pPr marL="0" indent="0">
              <a:buNone/>
            </a:pPr>
            <a:r>
              <a:rPr lang="en-IN" sz="1200" dirty="0"/>
              <a:t>2.5 Design and Implementation Constraints </a:t>
            </a:r>
          </a:p>
          <a:p>
            <a:pPr marL="0" indent="0">
              <a:buNone/>
            </a:pPr>
            <a:r>
              <a:rPr lang="en-IN" sz="1200" dirty="0"/>
              <a:t>2.6 User Documentation </a:t>
            </a:r>
          </a:p>
          <a:p>
            <a:pPr marL="0" indent="0">
              <a:buNone/>
            </a:pPr>
            <a:r>
              <a:rPr lang="en-IN" sz="1200" dirty="0"/>
              <a:t>2.7 Assumptions and Dependencies </a:t>
            </a:r>
          </a:p>
          <a:p>
            <a:pPr marL="0" indent="0">
              <a:buNone/>
            </a:pPr>
            <a:r>
              <a:rPr lang="en-IN" sz="1200" dirty="0"/>
              <a:t/>
            </a:r>
            <a:br>
              <a:rPr lang="en-IN" sz="1200" dirty="0"/>
            </a:br>
            <a:endParaRPr lang="en-IN" sz="1200" dirty="0"/>
          </a:p>
          <a:p>
            <a:pPr marL="0" indent="0">
              <a:buNone/>
            </a:pPr>
            <a:r>
              <a:rPr lang="en-IN" dirty="0"/>
              <a:t/>
            </a:r>
            <a:br>
              <a:rPr lang="en-IN" dirty="0"/>
            </a:br>
            <a:endParaRPr lang="en-IN" dirty="0"/>
          </a:p>
        </p:txBody>
      </p:sp>
    </p:spTree>
    <p:extLst>
      <p:ext uri="{BB962C8B-B14F-4D97-AF65-F5344CB8AC3E}">
        <p14:creationId xmlns:p14="http://schemas.microsoft.com/office/powerpoint/2010/main" val="7041069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657" y="1263392"/>
            <a:ext cx="3421450" cy="344091"/>
          </a:xfrm>
        </p:spPr>
        <p:txBody>
          <a:bodyPr>
            <a:normAutofit fontScale="90000"/>
          </a:bodyPr>
          <a:lstStyle/>
          <a:p>
            <a:r>
              <a:rPr lang="en-IN" sz="1600" dirty="0"/>
              <a:t>3. System Features</a:t>
            </a:r>
            <a:r>
              <a:rPr lang="en-IN" sz="1800" b="0" dirty="0"/>
              <a:t> </a:t>
            </a:r>
            <a:r>
              <a:rPr lang="en-IN" b="0" dirty="0"/>
              <a:t/>
            </a:r>
            <a:br>
              <a:rPr lang="en-IN" b="0" dirty="0"/>
            </a:br>
            <a:r>
              <a:rPr lang="en-IN" sz="1300" b="0" dirty="0"/>
              <a:t>3.1 System Feature 1 </a:t>
            </a:r>
            <a:br>
              <a:rPr lang="en-IN" sz="1300" b="0" dirty="0"/>
            </a:br>
            <a:r>
              <a:rPr lang="en-IN" sz="1300" b="0" dirty="0"/>
              <a:t>3.2 System Feature </a:t>
            </a:r>
            <a:r>
              <a:rPr lang="en-IN" sz="1300" b="0" dirty="0" smtClean="0"/>
              <a:t>2</a:t>
            </a:r>
            <a:r>
              <a:rPr lang="en-IN" sz="1300" b="0" dirty="0"/>
              <a:t/>
            </a:r>
            <a:br>
              <a:rPr lang="en-IN" sz="1300" b="0" dirty="0"/>
            </a:br>
            <a:endParaRPr lang="en-IN" dirty="0"/>
          </a:p>
        </p:txBody>
      </p:sp>
      <p:sp>
        <p:nvSpPr>
          <p:cNvPr id="3" name="Text Placeholder 2"/>
          <p:cNvSpPr>
            <a:spLocks noGrp="1"/>
          </p:cNvSpPr>
          <p:nvPr>
            <p:ph type="body" sz="quarter" idx="13"/>
          </p:nvPr>
        </p:nvSpPr>
        <p:spPr>
          <a:xfrm>
            <a:off x="135475" y="1794422"/>
            <a:ext cx="4343206" cy="3036421"/>
          </a:xfrm>
        </p:spPr>
        <p:txBody>
          <a:bodyPr/>
          <a:lstStyle/>
          <a:p>
            <a:pPr marL="0" indent="0">
              <a:buNone/>
            </a:pPr>
            <a:r>
              <a:rPr lang="en-IN" b="1" dirty="0"/>
              <a:t>4. External Interface Requirements </a:t>
            </a:r>
          </a:p>
          <a:p>
            <a:pPr marL="0" indent="0">
              <a:buNone/>
            </a:pPr>
            <a:r>
              <a:rPr lang="en-IN" sz="1200" dirty="0"/>
              <a:t>4.1 User Interfaces </a:t>
            </a:r>
          </a:p>
          <a:p>
            <a:pPr marL="0" indent="0">
              <a:buNone/>
            </a:pPr>
            <a:r>
              <a:rPr lang="en-IN" sz="1200" dirty="0"/>
              <a:t>4.2 Hardware Interfaces </a:t>
            </a:r>
          </a:p>
          <a:p>
            <a:pPr marL="0" indent="0">
              <a:buNone/>
            </a:pPr>
            <a:r>
              <a:rPr lang="en-IN" sz="1200" dirty="0"/>
              <a:t>4.3 Software Interfaces </a:t>
            </a:r>
          </a:p>
          <a:p>
            <a:pPr marL="0" indent="0">
              <a:buNone/>
            </a:pPr>
            <a:r>
              <a:rPr lang="en-IN" sz="1200" dirty="0"/>
              <a:t>4.4 Communications </a:t>
            </a:r>
            <a:r>
              <a:rPr lang="en-IN" sz="1200" dirty="0" smtClean="0"/>
              <a:t>Interfaces</a:t>
            </a:r>
          </a:p>
          <a:p>
            <a:pPr marL="0" indent="0">
              <a:buNone/>
            </a:pPr>
            <a:endParaRPr lang="en-IN" sz="1200" dirty="0"/>
          </a:p>
          <a:p>
            <a:pPr marL="0" indent="0">
              <a:buNone/>
            </a:pPr>
            <a:r>
              <a:rPr lang="en-IN" b="1" dirty="0" smtClean="0"/>
              <a:t>5</a:t>
            </a:r>
            <a:r>
              <a:rPr lang="en-IN" b="1" dirty="0"/>
              <a:t>. Other </a:t>
            </a:r>
            <a:r>
              <a:rPr lang="en-IN" b="1" dirty="0" err="1"/>
              <a:t>Nonfunctional</a:t>
            </a:r>
            <a:r>
              <a:rPr lang="en-IN" b="1" dirty="0"/>
              <a:t> Requirements </a:t>
            </a:r>
          </a:p>
          <a:p>
            <a:pPr marL="0" indent="0">
              <a:buNone/>
            </a:pPr>
            <a:r>
              <a:rPr lang="en-IN" sz="1200" dirty="0"/>
              <a:t>5.1 Performance Requirements </a:t>
            </a:r>
          </a:p>
          <a:p>
            <a:pPr marL="0" indent="0">
              <a:buNone/>
            </a:pPr>
            <a:r>
              <a:rPr lang="en-IN" sz="1200" dirty="0"/>
              <a:t>5.2 Safety Requirements </a:t>
            </a:r>
          </a:p>
          <a:p>
            <a:pPr marL="0" indent="0">
              <a:buNone/>
            </a:pPr>
            <a:r>
              <a:rPr lang="en-IN" sz="1200" dirty="0"/>
              <a:t>5.3 Security Requirements </a:t>
            </a:r>
          </a:p>
          <a:p>
            <a:pPr marL="0" indent="0">
              <a:buNone/>
            </a:pPr>
            <a:r>
              <a:rPr lang="en-IN" sz="1200" dirty="0"/>
              <a:t>5.4 Software Quality Attributes </a:t>
            </a:r>
          </a:p>
          <a:p>
            <a:pPr marL="0" indent="0">
              <a:buNone/>
            </a:pPr>
            <a:endParaRPr lang="en-IN" sz="1200" dirty="0"/>
          </a:p>
          <a:p>
            <a:pPr marL="0" indent="0">
              <a:buNone/>
            </a:pPr>
            <a:endParaRPr lang="en-IN" dirty="0"/>
          </a:p>
        </p:txBody>
      </p:sp>
    </p:spTree>
    <p:extLst>
      <p:ext uri="{BB962C8B-B14F-4D97-AF65-F5344CB8AC3E}">
        <p14:creationId xmlns:p14="http://schemas.microsoft.com/office/powerpoint/2010/main" val="3623743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90" y="2602665"/>
            <a:ext cx="4645891" cy="344091"/>
          </a:xfrm>
        </p:spPr>
        <p:txBody>
          <a:bodyPr>
            <a:normAutofit fontScale="90000"/>
          </a:bodyPr>
          <a:lstStyle/>
          <a:p>
            <a:r>
              <a:rPr lang="en-IN" dirty="0"/>
              <a:t>1. Introduction</a:t>
            </a:r>
            <a:r>
              <a:rPr lang="en-IN" b="0" dirty="0"/>
              <a:t/>
            </a:r>
            <a:br>
              <a:rPr lang="en-IN" b="0" dirty="0"/>
            </a:br>
            <a:r>
              <a:rPr lang="en-IN" u="sng" dirty="0"/>
              <a:t>1.1 </a:t>
            </a:r>
            <a:r>
              <a:rPr lang="en-IN" u="sng" dirty="0" smtClean="0"/>
              <a:t>Purpose</a:t>
            </a:r>
            <a:r>
              <a:rPr lang="en-IN" dirty="0" smtClean="0"/>
              <a:t/>
            </a:r>
            <a:br>
              <a:rPr lang="en-IN" dirty="0" smtClean="0"/>
            </a:br>
            <a:r>
              <a:rPr lang="en-IN" dirty="0"/>
              <a:t/>
            </a:r>
            <a:br>
              <a:rPr lang="en-IN" dirty="0"/>
            </a:br>
            <a:r>
              <a:rPr lang="en-IN" sz="1600" b="0" dirty="0"/>
              <a:t>The purpose of this SRS is to outline both the functional and non-functional requirements of</a:t>
            </a:r>
            <a:br>
              <a:rPr lang="en-IN" sz="1600" b="0" dirty="0"/>
            </a:br>
            <a:r>
              <a:rPr lang="en-IN" sz="1600" b="0" dirty="0"/>
              <a:t>the subject Restaurant food </a:t>
            </a:r>
            <a:r>
              <a:rPr lang="en-IN" sz="1600" b="0" dirty="0" smtClean="0"/>
              <a:t>delivering system</a:t>
            </a:r>
            <a:r>
              <a:rPr lang="en-IN" sz="1600" b="0" dirty="0"/>
              <a:t>. In addition to said requirements, the document also</a:t>
            </a:r>
            <a:br>
              <a:rPr lang="en-IN" sz="1600" b="0" dirty="0"/>
            </a:br>
            <a:r>
              <a:rPr lang="en-IN" sz="1600" b="0" dirty="0"/>
              <a:t>provides a detailed profile of the </a:t>
            </a:r>
            <a:r>
              <a:rPr lang="en-IN" sz="1600" b="0" dirty="0" smtClean="0"/>
              <a:t>external interfaces</a:t>
            </a:r>
            <a:r>
              <a:rPr lang="en-IN" sz="1600" b="0" dirty="0"/>
              <a:t>, performance considerations and </a:t>
            </a:r>
            <a:r>
              <a:rPr lang="en-IN" sz="1600" b="0" dirty="0" smtClean="0"/>
              <a:t>design</a:t>
            </a:r>
            <a:r>
              <a:rPr lang="en-IN" sz="1600" b="0" dirty="0"/>
              <a:t> </a:t>
            </a:r>
            <a:r>
              <a:rPr lang="en-IN" sz="1600" b="0" dirty="0" smtClean="0"/>
              <a:t>constraints </a:t>
            </a:r>
            <a:r>
              <a:rPr lang="en-IN" sz="1600" b="0" dirty="0"/>
              <a:t>imposed on the </a:t>
            </a:r>
            <a:r>
              <a:rPr lang="en-IN" sz="1600" b="0" dirty="0" smtClean="0"/>
              <a:t>subsequent implementation</a:t>
            </a:r>
            <a:r>
              <a:rPr lang="en-IN" sz="1600" b="0" dirty="0"/>
              <a:t>. The document should act as a </a:t>
            </a:r>
            <a:r>
              <a:rPr lang="en-IN" sz="1600" b="0" dirty="0" smtClean="0"/>
              <a:t>foundation for </a:t>
            </a:r>
            <a:r>
              <a:rPr lang="en-IN" sz="1600" b="0" dirty="0"/>
              <a:t>efficient and well-managed project completion and further serve as an accurate reference in the</a:t>
            </a:r>
            <a:br>
              <a:rPr lang="en-IN" sz="1600" b="0" dirty="0"/>
            </a:br>
            <a:r>
              <a:rPr lang="en-IN" sz="1600" b="0" dirty="0"/>
              <a:t>future.</a:t>
            </a:r>
            <a:r>
              <a:rPr lang="en-IN" b="0" dirty="0"/>
              <a:t/>
            </a:r>
            <a:br>
              <a:rPr lang="en-IN" b="0" dirty="0"/>
            </a:br>
            <a:endParaRPr lang="en-IN" dirty="0"/>
          </a:p>
        </p:txBody>
      </p:sp>
    </p:spTree>
    <p:extLst>
      <p:ext uri="{BB962C8B-B14F-4D97-AF65-F5344CB8AC3E}">
        <p14:creationId xmlns:p14="http://schemas.microsoft.com/office/powerpoint/2010/main" val="3447527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47" y="977064"/>
            <a:ext cx="4334925" cy="344091"/>
          </a:xfrm>
        </p:spPr>
        <p:txBody>
          <a:bodyPr>
            <a:normAutofit fontScale="90000"/>
          </a:bodyPr>
          <a:lstStyle/>
          <a:p>
            <a:r>
              <a:rPr lang="en-IN" sz="1600" u="sng" dirty="0" smtClean="0"/>
              <a:t>1.2 </a:t>
            </a:r>
            <a:r>
              <a:rPr lang="en-IN" sz="1600" u="sng" dirty="0"/>
              <a:t>Intended Audience and Reading Suggestions</a:t>
            </a:r>
            <a:br>
              <a:rPr lang="en-IN" sz="1600" u="sng" dirty="0"/>
            </a:br>
            <a:r>
              <a:rPr lang="en-IN" sz="1600" u="sng" dirty="0"/>
              <a:t/>
            </a:r>
            <a:br>
              <a:rPr lang="en-IN" sz="1600" u="sng" dirty="0"/>
            </a:br>
            <a:endParaRPr lang="en-IN" sz="1800" u="sng" dirty="0"/>
          </a:p>
        </p:txBody>
      </p:sp>
      <p:sp>
        <p:nvSpPr>
          <p:cNvPr id="3" name="Text Placeholder 2"/>
          <p:cNvSpPr>
            <a:spLocks noGrp="1"/>
          </p:cNvSpPr>
          <p:nvPr>
            <p:ph type="body" sz="quarter" idx="13"/>
          </p:nvPr>
        </p:nvSpPr>
        <p:spPr>
          <a:xfrm>
            <a:off x="135475" y="1157112"/>
            <a:ext cx="4343206" cy="3036421"/>
          </a:xfrm>
        </p:spPr>
        <p:txBody>
          <a:bodyPr/>
          <a:lstStyle/>
          <a:p>
            <a:pPr marL="0" indent="0">
              <a:buNone/>
            </a:pPr>
            <a:r>
              <a:rPr lang="en-IN" dirty="0"/>
              <a:t>The primary audience of this SRS document will be </a:t>
            </a:r>
            <a:r>
              <a:rPr lang="en-IN" dirty="0" smtClean="0"/>
              <a:t>the development </a:t>
            </a:r>
            <a:r>
              <a:rPr lang="en-IN" dirty="0"/>
              <a:t>team employed </a:t>
            </a:r>
            <a:r>
              <a:rPr lang="en-IN" dirty="0" smtClean="0"/>
              <a:t>to implement </a:t>
            </a:r>
            <a:r>
              <a:rPr lang="en-IN" dirty="0"/>
              <a:t>the specified Restaurant food </a:t>
            </a:r>
            <a:r>
              <a:rPr lang="en-IN" dirty="0" smtClean="0"/>
              <a:t>delivering system</a:t>
            </a:r>
            <a:r>
              <a:rPr lang="en-IN" dirty="0"/>
              <a:t>. It will not only provide an </a:t>
            </a:r>
            <a:r>
              <a:rPr lang="en-IN" dirty="0" smtClean="0"/>
              <a:t>extensive capacity </a:t>
            </a:r>
            <a:r>
              <a:rPr lang="en-IN" dirty="0"/>
              <a:t>for project planning and progress assessment but it will further assist with stakeholder</a:t>
            </a:r>
          </a:p>
          <a:p>
            <a:pPr marL="0" indent="0">
              <a:buNone/>
            </a:pPr>
            <a:r>
              <a:rPr lang="en-IN" dirty="0"/>
              <a:t>interactions. The secondary document audience comprises the stakeholders of the project, that </a:t>
            </a:r>
            <a:r>
              <a:rPr lang="en-IN" dirty="0" smtClean="0"/>
              <a:t>is, restaurateurs </a:t>
            </a:r>
            <a:r>
              <a:rPr lang="en-IN" dirty="0"/>
              <a:t>and associated staff. To this audience group, this SRS should convey and </a:t>
            </a:r>
            <a:r>
              <a:rPr lang="en-IN" dirty="0" smtClean="0"/>
              <a:t>confirm the </a:t>
            </a:r>
            <a:r>
              <a:rPr lang="en-IN" dirty="0"/>
              <a:t>required functionality and represent a contractual agreement between the involved parties</a:t>
            </a:r>
            <a:r>
              <a:rPr lang="en-IN" dirty="0" smtClean="0"/>
              <a:t>.</a:t>
            </a:r>
            <a:r>
              <a:rPr lang="en-IN" sz="1600" dirty="0"/>
              <a:t/>
            </a:r>
            <a:br>
              <a:rPr lang="en-IN" sz="1600" dirty="0"/>
            </a:br>
            <a:endParaRPr lang="en-IN" sz="1600" dirty="0"/>
          </a:p>
        </p:txBody>
      </p:sp>
    </p:spTree>
    <p:extLst>
      <p:ext uri="{BB962C8B-B14F-4D97-AF65-F5344CB8AC3E}">
        <p14:creationId xmlns:p14="http://schemas.microsoft.com/office/powerpoint/2010/main" val="2190478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600" u="sng" dirty="0"/>
              <a:t>1.3 Project Scope </a:t>
            </a:r>
          </a:p>
        </p:txBody>
      </p:sp>
      <p:sp>
        <p:nvSpPr>
          <p:cNvPr id="3" name="Text Placeholder 2"/>
          <p:cNvSpPr>
            <a:spLocks noGrp="1"/>
          </p:cNvSpPr>
          <p:nvPr>
            <p:ph type="body" sz="quarter" idx="13"/>
          </p:nvPr>
        </p:nvSpPr>
        <p:spPr>
          <a:xfrm>
            <a:off x="73891" y="1295658"/>
            <a:ext cx="4627417" cy="3036421"/>
          </a:xfrm>
        </p:spPr>
        <p:txBody>
          <a:bodyPr/>
          <a:lstStyle/>
          <a:p>
            <a:pPr marL="0" indent="0">
              <a:buNone/>
            </a:pPr>
            <a:r>
              <a:rPr lang="en-IN" dirty="0"/>
              <a:t>In current formal dining environments, some form of physical static menu is utilised </a:t>
            </a:r>
            <a:r>
              <a:rPr lang="en-IN" dirty="0" smtClean="0"/>
              <a:t>to convey </a:t>
            </a:r>
            <a:r>
              <a:rPr lang="en-IN" dirty="0"/>
              <a:t>the available food and beverage choices to customers. Said menus are generally paper </a:t>
            </a:r>
            <a:r>
              <a:rPr lang="en-IN" dirty="0" smtClean="0"/>
              <a:t>based and </a:t>
            </a:r>
            <a:r>
              <a:rPr lang="en-IN" dirty="0"/>
              <a:t>hence impose restrictions on the textual real estate available and the ability a restaurateur </a:t>
            </a:r>
            <a:r>
              <a:rPr lang="en-IN" dirty="0" smtClean="0"/>
              <a:t>has to</a:t>
            </a:r>
            <a:r>
              <a:rPr lang="en-IN" dirty="0"/>
              <a:t> </a:t>
            </a:r>
            <a:r>
              <a:rPr lang="en-IN" dirty="0" smtClean="0"/>
              <a:t>update </a:t>
            </a:r>
            <a:r>
              <a:rPr lang="en-IN" dirty="0"/>
              <a:t>them. The related concepts </a:t>
            </a:r>
            <a:r>
              <a:rPr lang="en-IN" dirty="0" smtClean="0"/>
              <a:t>are encompassed </a:t>
            </a:r>
            <a:r>
              <a:rPr lang="en-IN" dirty="0"/>
              <a:t>by the general scope of the Restaurant </a:t>
            </a:r>
            <a:r>
              <a:rPr lang="en-IN" dirty="0" smtClean="0"/>
              <a:t>food Delivering </a:t>
            </a:r>
            <a:r>
              <a:rPr lang="en-IN" dirty="0"/>
              <a:t>System. It is to the replacement of paper-based menus using an electronic format</a:t>
            </a:r>
            <a:r>
              <a:rPr lang="en-IN" dirty="0" smtClean="0"/>
              <a:t>.</a:t>
            </a:r>
            <a:r>
              <a:rPr lang="en-IN" dirty="0"/>
              <a:t/>
            </a:r>
            <a:br>
              <a:rPr lang="en-IN" dirty="0"/>
            </a:br>
            <a:endParaRPr lang="en-IN" dirty="0" smtClean="0"/>
          </a:p>
          <a:p>
            <a:pPr marL="0" indent="0">
              <a:buNone/>
            </a:pPr>
            <a:r>
              <a:rPr lang="en-IN" b="1" u="sng" dirty="0"/>
              <a:t>2. Overall Description </a:t>
            </a:r>
          </a:p>
          <a:p>
            <a:pPr marL="0" indent="0">
              <a:buNone/>
            </a:pPr>
            <a:endParaRPr lang="en-IN" dirty="0"/>
          </a:p>
        </p:txBody>
      </p:sp>
    </p:spTree>
    <p:extLst>
      <p:ext uri="{BB962C8B-B14F-4D97-AF65-F5344CB8AC3E}">
        <p14:creationId xmlns:p14="http://schemas.microsoft.com/office/powerpoint/2010/main" val="1370733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75" y="644556"/>
            <a:ext cx="3421450" cy="344091"/>
          </a:xfrm>
        </p:spPr>
        <p:txBody>
          <a:bodyPr>
            <a:normAutofit/>
          </a:bodyPr>
          <a:lstStyle/>
          <a:p>
            <a:r>
              <a:rPr lang="en-IN" sz="1400" u="sng" dirty="0"/>
              <a:t>2.1 Product </a:t>
            </a:r>
            <a:r>
              <a:rPr lang="en-IN" sz="1400" u="sng" dirty="0" smtClean="0"/>
              <a:t>Perspective</a:t>
            </a:r>
            <a:endParaRPr lang="en-IN" sz="1400" u="sng" dirty="0"/>
          </a:p>
        </p:txBody>
      </p:sp>
      <p:sp>
        <p:nvSpPr>
          <p:cNvPr id="3" name="Text Placeholder 2"/>
          <p:cNvSpPr>
            <a:spLocks noGrp="1"/>
          </p:cNvSpPr>
          <p:nvPr>
            <p:ph type="body" sz="quarter" idx="13"/>
          </p:nvPr>
        </p:nvSpPr>
        <p:spPr>
          <a:xfrm>
            <a:off x="135474" y="926204"/>
            <a:ext cx="4588925" cy="3036421"/>
          </a:xfrm>
        </p:spPr>
        <p:txBody>
          <a:bodyPr/>
          <a:lstStyle/>
          <a:p>
            <a:pPr marL="0" indent="0">
              <a:buNone/>
            </a:pPr>
            <a:r>
              <a:rPr lang="en-IN" dirty="0" smtClean="0"/>
              <a:t>The </a:t>
            </a:r>
            <a:r>
              <a:rPr lang="en-IN" dirty="0"/>
              <a:t>software described in this SRS is the software for a complete Restaurant food </a:t>
            </a:r>
            <a:r>
              <a:rPr lang="en-IN" dirty="0" smtClean="0"/>
              <a:t>delivering system</a:t>
            </a:r>
            <a:r>
              <a:rPr lang="en-IN" dirty="0"/>
              <a:t>. The system merges various hardware and software elements and further interfaces </a:t>
            </a:r>
            <a:r>
              <a:rPr lang="en-IN" dirty="0" smtClean="0"/>
              <a:t>with external </a:t>
            </a:r>
            <a:r>
              <a:rPr lang="en-IN" dirty="0"/>
              <a:t>systems. it relies on a number of external interfaces for persistence and unhandled </a:t>
            </a:r>
            <a:r>
              <a:rPr lang="en-IN" dirty="0" err="1" smtClean="0"/>
              <a:t>tasks,as</a:t>
            </a:r>
            <a:r>
              <a:rPr lang="en-IN" dirty="0" smtClean="0"/>
              <a:t> </a:t>
            </a:r>
            <a:r>
              <a:rPr lang="en-IN" dirty="0"/>
              <a:t>well as physically interfacing with humans.</a:t>
            </a:r>
          </a:p>
          <a:p>
            <a:pPr marL="0" indent="0">
              <a:buNone/>
            </a:pPr>
            <a:endParaRPr lang="en-IN" dirty="0"/>
          </a:p>
          <a:p>
            <a:pPr marL="0" indent="0">
              <a:buNone/>
            </a:pPr>
            <a:r>
              <a:rPr lang="en-IN" b="1" u="sng" dirty="0" smtClean="0"/>
              <a:t>2.2 </a:t>
            </a:r>
            <a:r>
              <a:rPr lang="en-IN" b="1" u="sng" dirty="0"/>
              <a:t>Product Features</a:t>
            </a:r>
          </a:p>
          <a:p>
            <a:pPr marL="0" indent="0">
              <a:buNone/>
            </a:pPr>
            <a:r>
              <a:rPr lang="en-IN" dirty="0"/>
              <a:t>The Restaurant food </a:t>
            </a:r>
            <a:r>
              <a:rPr lang="en-IN" dirty="0" smtClean="0"/>
              <a:t>delivering </a:t>
            </a:r>
            <a:r>
              <a:rPr lang="en-IN" dirty="0"/>
              <a:t>system interfaces with an existing payment system, including</a:t>
            </a:r>
          </a:p>
          <a:p>
            <a:pPr marL="0" indent="0">
              <a:buNone/>
            </a:pPr>
            <a:r>
              <a:rPr lang="en-IN" dirty="0"/>
              <a:t>a cash register and software accessible credit system, in order to quickly and easily handle </a:t>
            </a:r>
            <a:r>
              <a:rPr lang="en-IN" dirty="0" smtClean="0"/>
              <a:t>customer billing</a:t>
            </a:r>
            <a:r>
              <a:rPr lang="en-IN" dirty="0"/>
              <a:t>. The payment system should be operable such that it can return information to the </a:t>
            </a:r>
            <a:r>
              <a:rPr lang="en-IN" dirty="0" smtClean="0"/>
              <a:t>RFOS system </a:t>
            </a:r>
            <a:r>
              <a:rPr lang="en-IN" dirty="0"/>
              <a:t>as to whether payment </a:t>
            </a:r>
            <a:r>
              <a:rPr lang="en-IN" dirty="0" smtClean="0"/>
              <a:t>was successful </a:t>
            </a:r>
            <a:r>
              <a:rPr lang="en-IN" dirty="0"/>
              <a:t>or </a:t>
            </a:r>
            <a:r>
              <a:rPr lang="en-IN" dirty="0" smtClean="0"/>
              <a:t>failed. </a:t>
            </a:r>
            <a:endParaRPr lang="en-IN" dirty="0"/>
          </a:p>
          <a:p>
            <a:endParaRPr lang="en-IN" dirty="0"/>
          </a:p>
        </p:txBody>
      </p:sp>
    </p:spTree>
    <p:extLst>
      <p:ext uri="{BB962C8B-B14F-4D97-AF65-F5344CB8AC3E}">
        <p14:creationId xmlns:p14="http://schemas.microsoft.com/office/powerpoint/2010/main" val="35841552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38" y="736919"/>
            <a:ext cx="4584307" cy="344091"/>
          </a:xfrm>
        </p:spPr>
        <p:txBody>
          <a:bodyPr>
            <a:noAutofit/>
          </a:bodyPr>
          <a:lstStyle/>
          <a:p>
            <a:r>
              <a:rPr lang="en-IN" sz="1400" u="sng" dirty="0"/>
              <a:t>2.3 User Classes and Characteristics</a:t>
            </a:r>
            <a:br>
              <a:rPr lang="en-IN" sz="1400" u="sng" dirty="0"/>
            </a:br>
            <a:endParaRPr lang="en-IN" sz="1400" u="sng" dirty="0"/>
          </a:p>
        </p:txBody>
      </p:sp>
      <p:sp>
        <p:nvSpPr>
          <p:cNvPr id="3" name="Text Placeholder 2"/>
          <p:cNvSpPr>
            <a:spLocks noGrp="1"/>
          </p:cNvSpPr>
          <p:nvPr>
            <p:ph type="body" sz="quarter" idx="13"/>
          </p:nvPr>
        </p:nvSpPr>
        <p:spPr>
          <a:xfrm>
            <a:off x="126239" y="870785"/>
            <a:ext cx="4343206" cy="3036421"/>
          </a:xfrm>
        </p:spPr>
        <p:txBody>
          <a:bodyPr/>
          <a:lstStyle/>
          <a:p>
            <a:pPr marL="0" indent="0">
              <a:buNone/>
            </a:pPr>
            <a:r>
              <a:rPr lang="en-IN" dirty="0" smtClean="0"/>
              <a:t>There </a:t>
            </a:r>
            <a:r>
              <a:rPr lang="en-IN" dirty="0"/>
              <a:t>are three separate user interfaces used by the RFOS software, each related to an</a:t>
            </a:r>
          </a:p>
          <a:p>
            <a:pPr marL="0" indent="0">
              <a:buNone/>
            </a:pPr>
            <a:r>
              <a:rPr lang="en-IN" dirty="0"/>
              <a:t>interfaced physical hardware device . These three user interfaces are the Surface Computer UI,</a:t>
            </a:r>
          </a:p>
          <a:p>
            <a:pPr marL="0" indent="0">
              <a:buNone/>
            </a:pPr>
            <a:r>
              <a:rPr lang="en-IN" dirty="0"/>
              <a:t>Tablet UI and Display UI</a:t>
            </a:r>
            <a:r>
              <a:rPr lang="en-IN" dirty="0" smtClean="0"/>
              <a:t>.</a:t>
            </a:r>
          </a:p>
          <a:p>
            <a:pPr marL="0" indent="0">
              <a:buNone/>
            </a:pPr>
            <a:endParaRPr lang="en-IN" dirty="0"/>
          </a:p>
          <a:p>
            <a:pPr marL="0" indent="0">
              <a:buNone/>
            </a:pPr>
            <a:r>
              <a:rPr lang="en-IN" b="1" u="sng" dirty="0"/>
              <a:t>2.4 Operating Environment</a:t>
            </a:r>
          </a:p>
          <a:p>
            <a:pPr marL="0" indent="0">
              <a:buNone/>
            </a:pPr>
            <a:r>
              <a:rPr lang="en-IN" dirty="0"/>
              <a:t>The Surface Computer UI is the interface used by restaurant customers. This interface uses</a:t>
            </a:r>
          </a:p>
          <a:p>
            <a:pPr marL="0" indent="0">
              <a:buNone/>
            </a:pPr>
            <a:r>
              <a:rPr lang="en-IN" dirty="0"/>
              <a:t>the surface computer paradigm - users interact with the system by dragging 'objects' around on </a:t>
            </a:r>
            <a:r>
              <a:rPr lang="en-IN" dirty="0" smtClean="0"/>
              <a:t>the ﬂat screen </a:t>
            </a:r>
            <a:r>
              <a:rPr lang="en-IN" dirty="0"/>
              <a:t>touch-sensitive </a:t>
            </a:r>
            <a:r>
              <a:rPr lang="en-IN" dirty="0" smtClean="0"/>
              <a:t>display. The </a:t>
            </a:r>
            <a:r>
              <a:rPr lang="en-IN" dirty="0"/>
              <a:t>Tablet UI is designed to run on a small, wireless-enabled touch-screen tablet PC, to </a:t>
            </a:r>
            <a:r>
              <a:rPr lang="en-IN" dirty="0" smtClean="0"/>
              <a:t>be used </a:t>
            </a:r>
            <a:r>
              <a:rPr lang="en-IN" dirty="0"/>
              <a:t>by waiters to accommodate customer </a:t>
            </a:r>
            <a:r>
              <a:rPr lang="en-IN" dirty="0" smtClean="0"/>
              <a:t>needs. The </a:t>
            </a:r>
            <a:r>
              <a:rPr lang="en-IN" dirty="0"/>
              <a:t>Display UI provides kitchen staﬀ with simple functionality related to ordered items</a:t>
            </a:r>
            <a:r>
              <a:rPr lang="en-IN" dirty="0" smtClean="0"/>
              <a:t>.</a:t>
            </a:r>
            <a:r>
              <a:rPr lang="en-IN" dirty="0"/>
              <a:t/>
            </a:r>
            <a:br>
              <a:rPr lang="en-IN" dirty="0"/>
            </a:br>
            <a:endParaRPr lang="en-IN" dirty="0"/>
          </a:p>
        </p:txBody>
      </p:sp>
    </p:spTree>
    <p:extLst>
      <p:ext uri="{BB962C8B-B14F-4D97-AF65-F5344CB8AC3E}">
        <p14:creationId xmlns:p14="http://schemas.microsoft.com/office/powerpoint/2010/main" val="2339815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18780</TotalTime>
  <Words>1372</Words>
  <Application>Microsoft Office PowerPoint</Application>
  <PresentationFormat>On-screen Show (16:9)</PresentationFormat>
  <Paragraphs>120</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Wingdings</vt:lpstr>
      <vt:lpstr>Aharoni</vt:lpstr>
      <vt:lpstr>Elephant</vt:lpstr>
      <vt:lpstr>Public Sans</vt:lpstr>
      <vt:lpstr>Calibri</vt:lpstr>
      <vt:lpstr>Noto Sans Symbols</vt:lpstr>
      <vt:lpstr>Rockwell</vt:lpstr>
      <vt:lpstr>Simple Light</vt:lpstr>
      <vt:lpstr>PowerPoint Presentation</vt:lpstr>
      <vt:lpstr>PowerPoint Presentation</vt:lpstr>
      <vt:lpstr>CONTENTS</vt:lpstr>
      <vt:lpstr>3. System Features  3.1 System Feature 1  3.2 System Feature 2 </vt:lpstr>
      <vt:lpstr>1. Introduction 1.1 Purpose  The purpose of this SRS is to outline both the functional and non-functional requirements of the subject Restaurant food delivering system. In addition to said requirements, the document also provides a detailed profile of the external interfaces, performance considerations and design constraints imposed on the subsequent implementation. The document should act as a foundation for efficient and well-managed project completion and further serve as an accurate reference in the future. </vt:lpstr>
      <vt:lpstr>1.2 Intended Audience and Reading Suggestions  </vt:lpstr>
      <vt:lpstr>1.3 Project Scope </vt:lpstr>
      <vt:lpstr>2.1 Product Perspective</vt:lpstr>
      <vt:lpstr>2.3 User Classes and Characteristics </vt:lpstr>
      <vt:lpstr>2.5 Design and Implementation Constraints </vt:lpstr>
      <vt:lpstr>2.7 Assumptions and Dependencies </vt:lpstr>
      <vt:lpstr>For the RFOS, users can manipulate objects such as items of food, dietary requirements, tips and menus on the surface of their table. Such objects can be moved into static objects such as meals and payments to perform various functions.  </vt:lpstr>
      <vt:lpstr>4.3 Software Interfaces</vt:lpstr>
      <vt:lpstr>All devices it will interface with should contain standard Ethernet compatible, software accessible LAN cards to maintain communication between the server and the surface computers, tablets, displays and the external payment system.  </vt:lpstr>
      <vt:lpstr>The server shall be capable of supporting an arbitrary number of active customer  payments, that is,no payments shall be lost under any circumstances  </vt:lpstr>
      <vt:lpstr>5.3 Security Requirements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dell</cp:lastModifiedBy>
  <cp:revision>2397</cp:revision>
  <dcterms:created xsi:type="dcterms:W3CDTF">2020-08-13T11:21:46Z</dcterms:created>
  <dcterms:modified xsi:type="dcterms:W3CDTF">2023-03-10T15:01:35Z</dcterms:modified>
</cp:coreProperties>
</file>